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4" r:id="rId4"/>
  </p:sldMasterIdLst>
  <p:sldIdLst>
    <p:sldId id="256" r:id="rId5"/>
    <p:sldId id="261" r:id="rId6"/>
    <p:sldId id="270" r:id="rId7"/>
    <p:sldId id="272" r:id="rId8"/>
    <p:sldId id="273" r:id="rId9"/>
    <p:sldId id="275" r:id="rId10"/>
    <p:sldId id="276" r:id="rId11"/>
    <p:sldId id="277" r:id="rId12"/>
    <p:sldId id="278" r:id="rId13"/>
    <p:sldId id="279" r:id="rId14"/>
    <p:sldId id="280" r:id="rId15"/>
    <p:sldId id="281" r:id="rId16"/>
    <p:sldId id="282" r:id="rId17"/>
    <p:sldId id="274"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426F"/>
    <a:srgbClr val="D5599F"/>
    <a:srgbClr val="F094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September 16,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51964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Friday, September 16,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6901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Friday, September 16,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28441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Friday, September 16,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2167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Friday, September 16,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41720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Friday, September 16,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86682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Friday, September 16,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67743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Friday, September 16,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41822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Friday, September 16,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81519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Friday, September 16,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64335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Friday, September 16,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05072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Friday, September 16,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669085673"/>
      </p:ext>
    </p:extLst>
  </p:cSld>
  <p:clrMap bg1="dk1" tx1="lt1" bg2="dk2" tx2="lt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53" r:id="rId6"/>
    <p:sldLayoutId id="2147484058" r:id="rId7"/>
    <p:sldLayoutId id="2147484054" r:id="rId8"/>
    <p:sldLayoutId id="2147484055" r:id="rId9"/>
    <p:sldLayoutId id="2147484056" r:id="rId10"/>
    <p:sldLayoutId id="2147484057"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55" name="Rectangle 1054">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8450859-1E22-BEB0-24BC-C9A30CBC3084}"/>
              </a:ext>
            </a:extLst>
          </p:cNvPr>
          <p:cNvSpPr>
            <a:spLocks noGrp="1"/>
          </p:cNvSpPr>
          <p:nvPr>
            <p:ph type="subTitle" idx="1"/>
          </p:nvPr>
        </p:nvSpPr>
        <p:spPr>
          <a:xfrm>
            <a:off x="914740" y="3224532"/>
            <a:ext cx="4068664" cy="921878"/>
          </a:xfrm>
        </p:spPr>
        <p:txBody>
          <a:bodyPr vert="horz" lIns="0" tIns="0" rIns="0" bIns="0" rtlCol="0" anchor="b">
            <a:noAutofit/>
          </a:bodyPr>
          <a:lstStyle/>
          <a:p>
            <a:pPr algn="l">
              <a:lnSpc>
                <a:spcPct val="100000"/>
              </a:lnSpc>
            </a:pPr>
            <a:r>
              <a:rPr lang="en-US" sz="1400" b="1" spc="0" dirty="0">
                <a:effectLst>
                  <a:outerShdw blurRad="50800" dist="38100" dir="2700000" algn="tl" rotWithShape="0">
                    <a:srgbClr val="000000">
                      <a:alpha val="48000"/>
                    </a:srgbClr>
                  </a:outerShdw>
                </a:effectLst>
                <a:latin typeface="Arial" panose="020B0604020202020204" pitchFamily="34" charset="0"/>
                <a:cs typeface="Arial" panose="020B0604020202020204" pitchFamily="34" charset="0"/>
              </a:rPr>
              <a:t>Prepared by </a:t>
            </a:r>
          </a:p>
          <a:p>
            <a:pPr algn="l">
              <a:lnSpc>
                <a:spcPct val="100000"/>
              </a:lnSpc>
            </a:pPr>
            <a:r>
              <a:rPr lang="en-US" sz="1300" b="1" spc="0" dirty="0">
                <a:effectLst>
                  <a:outerShdw blurRad="50800" dist="38100" dir="2700000" algn="tl" rotWithShape="0">
                    <a:srgbClr val="000000">
                      <a:alpha val="48000"/>
                    </a:srgbClr>
                  </a:outerShdw>
                </a:effectLst>
              </a:rPr>
              <a:t>Navid zaman                       </a:t>
            </a:r>
            <a:r>
              <a:rPr lang="en-US" sz="1300" b="1" spc="0" dirty="0" err="1">
                <a:effectLst>
                  <a:outerShdw blurRad="50800" dist="38100" dir="2700000" algn="tl" rotWithShape="0">
                    <a:srgbClr val="000000">
                      <a:alpha val="48000"/>
                    </a:srgbClr>
                  </a:outerShdw>
                </a:effectLst>
              </a:rPr>
              <a:t>iD</a:t>
            </a:r>
            <a:r>
              <a:rPr lang="en-US" sz="1300" b="1" spc="0" dirty="0">
                <a:effectLst>
                  <a:outerShdw blurRad="50800" dist="38100" dir="2700000" algn="tl" rotWithShape="0">
                    <a:srgbClr val="000000">
                      <a:alpha val="48000"/>
                    </a:srgbClr>
                  </a:outerShdw>
                </a:effectLst>
              </a:rPr>
              <a:t>: 2020-2-60-044</a:t>
            </a:r>
          </a:p>
          <a:p>
            <a:pPr algn="l">
              <a:lnSpc>
                <a:spcPct val="100000"/>
              </a:lnSpc>
            </a:pPr>
            <a:r>
              <a:rPr lang="en-US" sz="1300" b="1" spc="0" dirty="0">
                <a:effectLst>
                  <a:outerShdw blurRad="50800" dist="38100" dir="2700000" algn="tl" rotWithShape="0">
                    <a:srgbClr val="000000">
                      <a:alpha val="48000"/>
                    </a:srgbClr>
                  </a:outerShdw>
                </a:effectLst>
              </a:rPr>
              <a:t>MD Tahsin                              Id: 2020-2-60-112</a:t>
            </a:r>
          </a:p>
          <a:p>
            <a:pPr algn="l">
              <a:lnSpc>
                <a:spcPct val="100000"/>
              </a:lnSpc>
            </a:pPr>
            <a:r>
              <a:rPr lang="en-US" sz="1300" b="1" spc="0" dirty="0">
                <a:effectLst>
                  <a:outerShdw blurRad="50800" dist="38100" dir="2700000" algn="tl" rotWithShape="0">
                    <a:srgbClr val="000000">
                      <a:alpha val="48000"/>
                    </a:srgbClr>
                  </a:outerShdw>
                </a:effectLst>
              </a:rPr>
              <a:t>Najnin Sultana Nishu    ID: 2020-1-60-152</a:t>
            </a:r>
          </a:p>
          <a:p>
            <a:pPr algn="l">
              <a:lnSpc>
                <a:spcPct val="100000"/>
              </a:lnSpc>
            </a:pPr>
            <a:r>
              <a:rPr lang="en-US" sz="1300" b="1" spc="0" dirty="0">
                <a:effectLst>
                  <a:outerShdw blurRad="50800" dist="38100" dir="2700000" algn="tl" rotWithShape="0">
                    <a:srgbClr val="000000">
                      <a:alpha val="48000"/>
                    </a:srgbClr>
                  </a:outerShdw>
                </a:effectLst>
              </a:rPr>
              <a:t>Sumaiya Sanjin                  Id : 2019-3-60-105</a:t>
            </a:r>
          </a:p>
          <a:p>
            <a:pPr algn="l">
              <a:lnSpc>
                <a:spcPct val="100000"/>
              </a:lnSpc>
              <a:buClr>
                <a:schemeClr val="accent1">
                  <a:lumMod val="75000"/>
                </a:schemeClr>
              </a:buClr>
              <a:buSzPct val="85000"/>
            </a:pPr>
            <a:r>
              <a:rPr lang="en-US" sz="1300" b="1" spc="0" dirty="0">
                <a:effectLst>
                  <a:outerShdw blurRad="50800" dist="38100" dir="2700000" algn="tl" rotWithShape="0">
                    <a:srgbClr val="000000">
                      <a:alpha val="48000"/>
                    </a:srgbClr>
                  </a:outerShdw>
                </a:effectLst>
              </a:rPr>
              <a:t>DM Rafiun  Bin Masud    Id : 2019-3-60-137</a:t>
            </a:r>
          </a:p>
        </p:txBody>
      </p:sp>
      <p:sp>
        <p:nvSpPr>
          <p:cNvPr id="1057" name="Rectangle 105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9" name="Rectangle 105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1" name="Rectangle 106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925CD010-2471-45A4-582D-2A34EFE25234}"/>
              </a:ext>
            </a:extLst>
          </p:cNvPr>
          <p:cNvSpPr txBox="1">
            <a:spLocks/>
          </p:cNvSpPr>
          <p:nvPr/>
        </p:nvSpPr>
        <p:spPr>
          <a:xfrm>
            <a:off x="811329" y="4567259"/>
            <a:ext cx="9001462" cy="1655762"/>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lnSpc>
                <a:spcPct val="100000"/>
              </a:lnSpc>
            </a:pPr>
            <a:r>
              <a:rPr lang="en-GB" sz="1400" b="1" cap="all" dirty="0"/>
              <a:t>To</a:t>
            </a:r>
          </a:p>
          <a:p>
            <a:pPr algn="l">
              <a:lnSpc>
                <a:spcPct val="100000"/>
              </a:lnSpc>
            </a:pPr>
            <a:r>
              <a:rPr lang="en-GB" sz="1600" b="1" dirty="0"/>
              <a:t>Md Al-Imran</a:t>
            </a:r>
          </a:p>
          <a:p>
            <a:pPr algn="l">
              <a:lnSpc>
                <a:spcPct val="100000"/>
              </a:lnSpc>
            </a:pPr>
            <a:r>
              <a:rPr lang="en-GB" sz="1600" b="1" dirty="0"/>
              <a:t>Lecturer</a:t>
            </a:r>
          </a:p>
          <a:p>
            <a:pPr algn="l">
              <a:lnSpc>
                <a:spcPct val="100000"/>
              </a:lnSpc>
            </a:pPr>
            <a:r>
              <a:rPr lang="en-GB" sz="1600" b="1" dirty="0"/>
              <a:t>Department of Computer Science &amp; Engineering</a:t>
            </a:r>
          </a:p>
        </p:txBody>
      </p:sp>
      <p:sp>
        <p:nvSpPr>
          <p:cNvPr id="5" name="Title 1">
            <a:extLst>
              <a:ext uri="{FF2B5EF4-FFF2-40B4-BE49-F238E27FC236}">
                <a16:creationId xmlns:a16="http://schemas.microsoft.com/office/drawing/2014/main" id="{EF46E2FF-FCB2-179F-B668-71FB09FEBCE4}"/>
              </a:ext>
            </a:extLst>
          </p:cNvPr>
          <p:cNvSpPr txBox="1">
            <a:spLocks/>
          </p:cNvSpPr>
          <p:nvPr/>
        </p:nvSpPr>
        <p:spPr>
          <a:xfrm>
            <a:off x="811329" y="738261"/>
            <a:ext cx="7318773" cy="2947210"/>
          </a:xfrm>
          <a:prstGeom prst="rect">
            <a:avLst/>
          </a:prstGeom>
        </p:spPr>
        <p:txBody>
          <a:bodyPr vert="horz" lIns="0" tIns="0" rIns="0" bIns="0" rtlCol="0" anchor="t">
            <a:norm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pPr algn="l"/>
            <a:r>
              <a:rPr lang="en-US" sz="3200" spc="300" dirty="0"/>
              <a:t>Project Presentation</a:t>
            </a:r>
          </a:p>
          <a:p>
            <a:pPr algn="l"/>
            <a:r>
              <a:rPr lang="en-US" sz="3200" spc="300" dirty="0">
                <a:solidFill>
                  <a:schemeClr val="accent2">
                    <a:lumMod val="60000"/>
                    <a:lumOff val="40000"/>
                  </a:schemeClr>
                </a:solidFill>
              </a:rPr>
              <a:t>T20 world cup 2022</a:t>
            </a:r>
          </a:p>
        </p:txBody>
      </p:sp>
      <p:pic>
        <p:nvPicPr>
          <p:cNvPr id="10" name="Picture 9">
            <a:extLst>
              <a:ext uri="{FF2B5EF4-FFF2-40B4-BE49-F238E27FC236}">
                <a16:creationId xmlns:a16="http://schemas.microsoft.com/office/drawing/2014/main" id="{7ADD8907-EF99-29D6-24F7-7E8DFDC0E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781" y="1623268"/>
            <a:ext cx="3611463" cy="3611463"/>
          </a:xfrm>
          <a:prstGeom prst="ellipse">
            <a:avLst/>
          </a:prstGeom>
        </p:spPr>
      </p:pic>
    </p:spTree>
    <p:extLst>
      <p:ext uri="{BB962C8B-B14F-4D97-AF65-F5344CB8AC3E}">
        <p14:creationId xmlns:p14="http://schemas.microsoft.com/office/powerpoint/2010/main" val="1433545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32" presetClass="emph" presetSubtype="0" fill="hold" nodeType="withEffect">
                                  <p:stCondLst>
                                    <p:cond delay="250"/>
                                  </p:stCondLst>
                                  <p:childTnLst>
                                    <p:animRot by="120000">
                                      <p:cBhvr>
                                        <p:cTn id="9" dur="100" fill="hold">
                                          <p:stCondLst>
                                            <p:cond delay="0"/>
                                          </p:stCondLst>
                                        </p:cTn>
                                        <p:tgtEl>
                                          <p:spTgt spid="10"/>
                                        </p:tgtEl>
                                        <p:attrNameLst>
                                          <p:attrName>r</p:attrName>
                                        </p:attrNameLst>
                                      </p:cBhvr>
                                    </p:animRot>
                                    <p:animRot by="-240000">
                                      <p:cBhvr>
                                        <p:cTn id="10" dur="200" fill="hold">
                                          <p:stCondLst>
                                            <p:cond delay="200"/>
                                          </p:stCondLst>
                                        </p:cTn>
                                        <p:tgtEl>
                                          <p:spTgt spid="10"/>
                                        </p:tgtEl>
                                        <p:attrNameLst>
                                          <p:attrName>r</p:attrName>
                                        </p:attrNameLst>
                                      </p:cBhvr>
                                    </p:animRot>
                                    <p:animRot by="240000">
                                      <p:cBhvr>
                                        <p:cTn id="11" dur="200" fill="hold">
                                          <p:stCondLst>
                                            <p:cond delay="400"/>
                                          </p:stCondLst>
                                        </p:cTn>
                                        <p:tgtEl>
                                          <p:spTgt spid="10"/>
                                        </p:tgtEl>
                                        <p:attrNameLst>
                                          <p:attrName>r</p:attrName>
                                        </p:attrNameLst>
                                      </p:cBhvr>
                                    </p:animRot>
                                    <p:animRot by="-240000">
                                      <p:cBhvr>
                                        <p:cTn id="12" dur="200" fill="hold">
                                          <p:stCondLst>
                                            <p:cond delay="600"/>
                                          </p:stCondLst>
                                        </p:cTn>
                                        <p:tgtEl>
                                          <p:spTgt spid="10"/>
                                        </p:tgtEl>
                                        <p:attrNameLst>
                                          <p:attrName>r</p:attrName>
                                        </p:attrNameLst>
                                      </p:cBhvr>
                                    </p:animRot>
                                    <p:animRot by="120000">
                                      <p:cBhvr>
                                        <p:cTn id="13"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 name="Rectangle 2140">
            <a:extLst>
              <a:ext uri="{FF2B5EF4-FFF2-40B4-BE49-F238E27FC236}">
                <a16:creationId xmlns:a16="http://schemas.microsoft.com/office/drawing/2014/main" id="{ED9D89B5-CCAB-4617-B70E-501DBE3C8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F56010-FA97-03B4-BF6A-CEB4AF8733CA}"/>
              </a:ext>
            </a:extLst>
          </p:cNvPr>
          <p:cNvSpPr txBox="1">
            <a:spLocks/>
          </p:cNvSpPr>
          <p:nvPr/>
        </p:nvSpPr>
        <p:spPr>
          <a:xfrm>
            <a:off x="917275" y="4583953"/>
            <a:ext cx="4685857" cy="1465973"/>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spcAft>
                <a:spcPts val="600"/>
              </a:spcAft>
            </a:pPr>
            <a:r>
              <a:rPr lang="en-US" sz="2800" dirty="0"/>
              <a:t>squad</a:t>
            </a:r>
          </a:p>
        </p:txBody>
      </p:sp>
      <p:pic>
        <p:nvPicPr>
          <p:cNvPr id="4" name="Picture 3" descr="A screenshot of a computer&#10;&#10;Description automatically generated with medium confidence">
            <a:extLst>
              <a:ext uri="{FF2B5EF4-FFF2-40B4-BE49-F238E27FC236}">
                <a16:creationId xmlns:a16="http://schemas.microsoft.com/office/drawing/2014/main" id="{2CCB083A-5377-7C77-F337-4505719BD35C}"/>
              </a:ext>
            </a:extLst>
          </p:cNvPr>
          <p:cNvPicPr>
            <a:picLocks noChangeAspect="1"/>
          </p:cNvPicPr>
          <p:nvPr/>
        </p:nvPicPr>
        <p:blipFill rotWithShape="1">
          <a:blip r:embed="rId2">
            <a:extLst>
              <a:ext uri="{28A0092B-C50C-407E-A947-70E740481C1C}">
                <a14:useLocalDpi xmlns:a14="http://schemas.microsoft.com/office/drawing/2010/main" val="0"/>
              </a:ext>
            </a:extLst>
          </a:blip>
          <a:srcRect t="14747" b="16650"/>
          <a:stretch/>
        </p:blipFill>
        <p:spPr>
          <a:xfrm>
            <a:off x="20" y="432"/>
            <a:ext cx="12191980" cy="4244759"/>
          </a:xfrm>
          <a:prstGeom prst="rect">
            <a:avLst/>
          </a:prstGeom>
        </p:spPr>
      </p:pic>
      <p:sp>
        <p:nvSpPr>
          <p:cNvPr id="7" name="TextBox 6">
            <a:extLst>
              <a:ext uri="{FF2B5EF4-FFF2-40B4-BE49-F238E27FC236}">
                <a16:creationId xmlns:a16="http://schemas.microsoft.com/office/drawing/2014/main" id="{059583FA-6C54-0DDF-5189-41F0E6DB3B0F}"/>
              </a:ext>
            </a:extLst>
          </p:cNvPr>
          <p:cNvSpPr txBox="1"/>
          <p:nvPr/>
        </p:nvSpPr>
        <p:spPr>
          <a:xfrm>
            <a:off x="6096000" y="4583953"/>
            <a:ext cx="5638800" cy="1465973"/>
          </a:xfrm>
          <a:prstGeom prst="rect">
            <a:avLst/>
          </a:prstGeom>
        </p:spPr>
        <p:txBody>
          <a:bodyPr vert="horz" lIns="0" tIns="0" rIns="0" bIns="0" rtlCol="0">
            <a:normAutofit/>
          </a:bodyPr>
          <a:lstStyle/>
          <a:p>
            <a:pPr marR="0" defTabSz="914400">
              <a:lnSpc>
                <a:spcPct val="120000"/>
              </a:lnSpc>
              <a:spcBef>
                <a:spcPts val="0"/>
              </a:spcBef>
              <a:spcAft>
                <a:spcPts val="800"/>
              </a:spcAft>
            </a:pPr>
            <a:r>
              <a:rPr lang="en-US" sz="1400" b="1" dirty="0"/>
              <a:t>This table will help a user to find squad list where all the list added order wise. There is a feature and that is searching.</a:t>
            </a:r>
          </a:p>
          <a:p>
            <a:pPr indent="-228600" defTabSz="914400">
              <a:lnSpc>
                <a:spcPct val="120000"/>
              </a:lnSpc>
              <a:spcBef>
                <a:spcPts val="1000"/>
              </a:spcBef>
              <a:buClr>
                <a:schemeClr val="tx1"/>
              </a:buClr>
              <a:buSzPct val="85000"/>
              <a:buFont typeface="Arial" panose="020B0604020202020204" pitchFamily="34" charset="0"/>
              <a:buChar char="•"/>
            </a:pPr>
            <a:endParaRPr lang="en-US" sz="1400" b="1" dirty="0"/>
          </a:p>
          <a:p>
            <a:pPr indent="-228600" defTabSz="914400">
              <a:lnSpc>
                <a:spcPct val="120000"/>
              </a:lnSpc>
              <a:spcBef>
                <a:spcPts val="1000"/>
              </a:spcBef>
              <a:buClr>
                <a:schemeClr val="tx1"/>
              </a:buClr>
              <a:buSzPct val="85000"/>
              <a:buFont typeface="Arial" panose="020B0604020202020204" pitchFamily="34" charset="0"/>
              <a:buChar char="•"/>
            </a:pPr>
            <a:endParaRPr lang="en-US" sz="1400" dirty="0"/>
          </a:p>
        </p:txBody>
      </p:sp>
      <p:sp>
        <p:nvSpPr>
          <p:cNvPr id="2152" name="Rectangle 2142">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3" name="Rectangle 2144">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036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94" name="Rectangle 2186">
            <a:extLst>
              <a:ext uri="{FF2B5EF4-FFF2-40B4-BE49-F238E27FC236}">
                <a16:creationId xmlns:a16="http://schemas.microsoft.com/office/drawing/2014/main" id="{D1F660F9-CF93-42D0-8FCF-627A07100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Rectangle 2188">
            <a:extLst>
              <a:ext uri="{FF2B5EF4-FFF2-40B4-BE49-F238E27FC236}">
                <a16:creationId xmlns:a16="http://schemas.microsoft.com/office/drawing/2014/main" id="{7C5D9031-3674-45D6-A9CD-3B5502BD8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04" y="-1"/>
            <a:ext cx="12180792" cy="2344079"/>
          </a:xfrm>
          <a:prstGeom prst="rect">
            <a:avLst/>
          </a:prstGeom>
          <a:gradFill>
            <a:gsLst>
              <a:gs pos="0">
                <a:schemeClr val="accent5"/>
              </a:gs>
              <a:gs pos="100000">
                <a:schemeClr val="accent2">
                  <a:alpha val="94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6" name="Rectangle 2190">
            <a:extLst>
              <a:ext uri="{FF2B5EF4-FFF2-40B4-BE49-F238E27FC236}">
                <a16:creationId xmlns:a16="http://schemas.microsoft.com/office/drawing/2014/main" id="{316FC2C8-85D1-469C-8765-2381A8D22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29196" cy="2344079"/>
          </a:xfrm>
          <a:prstGeom prst="rect">
            <a:avLst/>
          </a:prstGeom>
          <a:gradFill>
            <a:gsLst>
              <a:gs pos="0">
                <a:schemeClr val="accent5">
                  <a:alpha val="82000"/>
                </a:schemeClr>
              </a:gs>
              <a:gs pos="68000">
                <a:schemeClr val="accent6">
                  <a:alpha val="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Rectangle 2192">
            <a:extLst>
              <a:ext uri="{FF2B5EF4-FFF2-40B4-BE49-F238E27FC236}">
                <a16:creationId xmlns:a16="http://schemas.microsoft.com/office/drawing/2014/main" id="{85E72AC0-5005-4864-BFA5-33B5E0BC5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50699" y="-4697223"/>
            <a:ext cx="2347802" cy="11734800"/>
          </a:xfrm>
          <a:prstGeom prst="rect">
            <a:avLst/>
          </a:prstGeom>
          <a:gradFill>
            <a:gsLst>
              <a:gs pos="0">
                <a:schemeClr val="accent6">
                  <a:alpha val="26000"/>
                </a:schemeClr>
              </a:gs>
              <a:gs pos="99000">
                <a:schemeClr val="accent5">
                  <a:alpha val="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3F56010-FA97-03B4-BF6A-CEB4AF8733CA}"/>
              </a:ext>
            </a:extLst>
          </p:cNvPr>
          <p:cNvSpPr txBox="1">
            <a:spLocks/>
          </p:cNvSpPr>
          <p:nvPr/>
        </p:nvSpPr>
        <p:spPr>
          <a:xfrm>
            <a:off x="508339" y="440688"/>
            <a:ext cx="11424457" cy="1101145"/>
          </a:xfrm>
          <a:prstGeom prst="rect">
            <a:avLst/>
          </a:prstGeom>
        </p:spPr>
        <p:txBody>
          <a:bodyPr vert="horz" lIns="0" tIns="0" rIns="0" bIns="0" rtlCol="0" anchor="ctr">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spcAft>
                <a:spcPts val="600"/>
              </a:spcAft>
            </a:pPr>
            <a:r>
              <a:rPr lang="en-US" sz="3200" dirty="0">
                <a:solidFill>
                  <a:schemeClr val="bg1"/>
                </a:solidFill>
              </a:rPr>
              <a:t>   Venus      team analysis   fixture</a:t>
            </a:r>
          </a:p>
        </p:txBody>
      </p:sp>
      <p:pic>
        <p:nvPicPr>
          <p:cNvPr id="3" name="Picture 2" descr="Graphical user interface&#10;&#10;Description automatically generated">
            <a:extLst>
              <a:ext uri="{FF2B5EF4-FFF2-40B4-BE49-F238E27FC236}">
                <a16:creationId xmlns:a16="http://schemas.microsoft.com/office/drawing/2014/main" id="{FBF63331-B15D-2239-6D7B-941B0E96CCDF}"/>
              </a:ext>
            </a:extLst>
          </p:cNvPr>
          <p:cNvPicPr>
            <a:picLocks noChangeAspect="1"/>
          </p:cNvPicPr>
          <p:nvPr/>
        </p:nvPicPr>
        <p:blipFill rotWithShape="1">
          <a:blip r:embed="rId2">
            <a:extLst>
              <a:ext uri="{28A0092B-C50C-407E-A947-70E740481C1C}">
                <a14:useLocalDpi xmlns:a14="http://schemas.microsoft.com/office/drawing/2010/main" val="0"/>
              </a:ext>
            </a:extLst>
          </a:blip>
          <a:srcRect r="2" b="205"/>
          <a:stretch/>
        </p:blipFill>
        <p:spPr>
          <a:xfrm>
            <a:off x="415510" y="1798336"/>
            <a:ext cx="3594515" cy="2715588"/>
          </a:xfrm>
          <a:prstGeom prst="rect">
            <a:avLst/>
          </a:prstGeom>
        </p:spPr>
      </p:pic>
      <p:pic>
        <p:nvPicPr>
          <p:cNvPr id="5" name="Picture 4">
            <a:extLst>
              <a:ext uri="{FF2B5EF4-FFF2-40B4-BE49-F238E27FC236}">
                <a16:creationId xmlns:a16="http://schemas.microsoft.com/office/drawing/2014/main" id="{9ED1539D-E840-FC18-B584-D28FDF6EF70B}"/>
              </a:ext>
            </a:extLst>
          </p:cNvPr>
          <p:cNvPicPr>
            <a:picLocks noChangeAspect="1"/>
          </p:cNvPicPr>
          <p:nvPr/>
        </p:nvPicPr>
        <p:blipFill rotWithShape="1">
          <a:blip r:embed="rId3"/>
          <a:srcRect r="3934" b="-4"/>
          <a:stretch/>
        </p:blipFill>
        <p:spPr>
          <a:xfrm>
            <a:off x="4282256" y="1798335"/>
            <a:ext cx="3374923" cy="2659365"/>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A15EA847-46A5-95DD-565D-6F612D11F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9744" y="1798335"/>
            <a:ext cx="4023053" cy="2659365"/>
          </a:xfrm>
          <a:prstGeom prst="rect">
            <a:avLst/>
          </a:prstGeom>
        </p:spPr>
      </p:pic>
      <p:sp>
        <p:nvSpPr>
          <p:cNvPr id="7" name="TextBox 6">
            <a:extLst>
              <a:ext uri="{FF2B5EF4-FFF2-40B4-BE49-F238E27FC236}">
                <a16:creationId xmlns:a16="http://schemas.microsoft.com/office/drawing/2014/main" id="{059583FA-6C54-0DDF-5189-41F0E6DB3B0F}"/>
              </a:ext>
            </a:extLst>
          </p:cNvPr>
          <p:cNvSpPr txBox="1"/>
          <p:nvPr/>
        </p:nvSpPr>
        <p:spPr>
          <a:xfrm>
            <a:off x="914400" y="4826648"/>
            <a:ext cx="9906000" cy="1484000"/>
          </a:xfrm>
          <a:prstGeom prst="rect">
            <a:avLst/>
          </a:prstGeom>
        </p:spPr>
        <p:txBody>
          <a:bodyPr vert="horz" lIns="0" tIns="0" rIns="0" bIns="0" rtlCol="0">
            <a:normAutofit fontScale="92500" lnSpcReduction="10000"/>
          </a:bodyPr>
          <a:lstStyle/>
          <a:p>
            <a:pPr defTabSz="914400">
              <a:lnSpc>
                <a:spcPct val="120000"/>
              </a:lnSpc>
              <a:spcAft>
                <a:spcPts val="800"/>
              </a:spcAft>
            </a:pPr>
            <a:r>
              <a:rPr lang="en-US" sz="1400" b="1" dirty="0"/>
              <a:t>Venus: In this venue table a user can see venue name with location and capacity.</a:t>
            </a:r>
          </a:p>
          <a:p>
            <a:pPr defTabSz="914400">
              <a:lnSpc>
                <a:spcPct val="120000"/>
              </a:lnSpc>
              <a:spcAft>
                <a:spcPts val="800"/>
              </a:spcAft>
            </a:pPr>
            <a:r>
              <a:rPr lang="en-US" sz="1400" b="1" dirty="0"/>
              <a:t>Team Analysis:  This is the Master Table where we can see two tables. Here, A list with county, ranking and team coach. The main feature is  when user selects county it will show full team player  information. We can see in the images below a user have selected Bangladesh and it show the list of the team.</a:t>
            </a:r>
          </a:p>
          <a:p>
            <a:pPr defTabSz="914400">
              <a:lnSpc>
                <a:spcPct val="120000"/>
              </a:lnSpc>
              <a:spcAft>
                <a:spcPts val="800"/>
              </a:spcAft>
            </a:pPr>
            <a:r>
              <a:rPr lang="en-US" sz="1400" b="1" dirty="0"/>
              <a:t>Fixtures: All the match fixtures with date, place, team name have been defected.</a:t>
            </a:r>
          </a:p>
          <a:p>
            <a:pPr marR="0" defTabSz="914400">
              <a:lnSpc>
                <a:spcPct val="120000"/>
              </a:lnSpc>
              <a:spcBef>
                <a:spcPts val="0"/>
              </a:spcBef>
              <a:spcAft>
                <a:spcPts val="800"/>
              </a:spcAft>
            </a:pPr>
            <a:endParaRPr lang="en-US" sz="1400" b="1" dirty="0"/>
          </a:p>
          <a:p>
            <a:pPr indent="-228600" defTabSz="914400">
              <a:lnSpc>
                <a:spcPct val="120000"/>
              </a:lnSpc>
              <a:spcBef>
                <a:spcPts val="1000"/>
              </a:spcBef>
              <a:buClr>
                <a:schemeClr val="tx1"/>
              </a:buClr>
              <a:buSzPct val="85000"/>
              <a:buFont typeface="Arial" panose="020B0604020202020204" pitchFamily="34" charset="0"/>
              <a:buChar char="•"/>
            </a:pPr>
            <a:endParaRPr lang="en-US" sz="1400" b="1" dirty="0"/>
          </a:p>
          <a:p>
            <a:pPr indent="-228600" defTabSz="914400">
              <a:lnSpc>
                <a:spcPct val="120000"/>
              </a:lnSpc>
              <a:spcBef>
                <a:spcPts val="1000"/>
              </a:spcBef>
              <a:buClr>
                <a:schemeClr val="tx1"/>
              </a:buClr>
              <a:buSzPct val="85000"/>
              <a:buFont typeface="Arial" panose="020B0604020202020204" pitchFamily="34" charset="0"/>
              <a:buChar char="•"/>
            </a:pPr>
            <a:endParaRPr lang="en-US" sz="1400" dirty="0"/>
          </a:p>
        </p:txBody>
      </p:sp>
    </p:spTree>
    <p:extLst>
      <p:ext uri="{BB962C8B-B14F-4D97-AF65-F5344CB8AC3E}">
        <p14:creationId xmlns:p14="http://schemas.microsoft.com/office/powerpoint/2010/main" val="1681692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07" name="Rectangle 2200">
            <a:extLst>
              <a:ext uri="{FF2B5EF4-FFF2-40B4-BE49-F238E27FC236}">
                <a16:creationId xmlns:a16="http://schemas.microsoft.com/office/drawing/2014/main" id="{3FAF688D-0C7C-4192-9E71-43D0E22A3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F56010-FA97-03B4-BF6A-CEB4AF8733CA}"/>
              </a:ext>
            </a:extLst>
          </p:cNvPr>
          <p:cNvSpPr txBox="1">
            <a:spLocks/>
          </p:cNvSpPr>
          <p:nvPr/>
        </p:nvSpPr>
        <p:spPr>
          <a:xfrm>
            <a:off x="4685306" y="1070409"/>
            <a:ext cx="6089373" cy="5324257"/>
          </a:xfrm>
          <a:prstGeom prst="rect">
            <a:avLst/>
          </a:prstGeom>
        </p:spPr>
        <p:txBody>
          <a:bodyPr vert="horz" lIns="0" tIns="0" rIns="0" bIns="0" rtlCol="0" anchor="b">
            <a:normAutofit fontScale="85000" lnSpcReduction="20000"/>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spcAft>
                <a:spcPts val="600"/>
              </a:spcAft>
            </a:pPr>
            <a:r>
              <a:rPr lang="en-US" sz="1800" cap="none" spc="0" dirty="0">
                <a:latin typeface="+mn-lt"/>
                <a:ea typeface="+mn-ea"/>
                <a:cs typeface="+mn-cs"/>
              </a:rPr>
              <a:t>Top Bowlers: Here in this table, it will show top batters list. Where we can search by name of player. </a:t>
            </a:r>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r>
              <a:rPr lang="en-US" sz="1800" cap="none" spc="0" dirty="0">
                <a:latin typeface="+mn-lt"/>
                <a:ea typeface="+mn-ea"/>
                <a:cs typeface="+mn-cs"/>
              </a:rPr>
              <a:t>Top Bowlers: Here in this table, it will show top bowlers list. Where we can search by name of player. </a:t>
            </a:r>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r>
              <a:rPr lang="en-US" sz="1900" cap="none" spc="0" dirty="0">
                <a:latin typeface="+mn-lt"/>
                <a:ea typeface="+mn-ea"/>
                <a:cs typeface="+mn-cs"/>
              </a:rPr>
              <a:t>this table will show all the winners of past  tournaments where we can see winners, runner up, host, captains name.</a:t>
            </a:r>
          </a:p>
          <a:p>
            <a:pPr>
              <a:spcAft>
                <a:spcPts val="600"/>
              </a:spcAft>
            </a:pPr>
            <a:endParaRPr lang="en-US" sz="1900" dirty="0">
              <a:latin typeface="+mn-lt"/>
              <a:ea typeface="+mn-ea"/>
              <a:cs typeface="+mn-cs"/>
            </a:endParaRPr>
          </a:p>
          <a:p>
            <a:pPr>
              <a:spcAft>
                <a:spcPts val="600"/>
              </a:spcAft>
            </a:pPr>
            <a:endParaRPr lang="en-US" dirty="0"/>
          </a:p>
        </p:txBody>
      </p:sp>
      <p:pic>
        <p:nvPicPr>
          <p:cNvPr id="12" name="Picture 11" descr="Graphical user interface, application&#10;&#10;Description automatically generated">
            <a:extLst>
              <a:ext uri="{FF2B5EF4-FFF2-40B4-BE49-F238E27FC236}">
                <a16:creationId xmlns:a16="http://schemas.microsoft.com/office/drawing/2014/main" id="{596FB23E-2EF4-821B-A73A-DD50763E4540}"/>
              </a:ext>
            </a:extLst>
          </p:cNvPr>
          <p:cNvPicPr>
            <a:picLocks noChangeAspect="1"/>
          </p:cNvPicPr>
          <p:nvPr/>
        </p:nvPicPr>
        <p:blipFill rotWithShape="1">
          <a:blip r:embed="rId2">
            <a:extLst>
              <a:ext uri="{28A0092B-C50C-407E-A947-70E740481C1C}">
                <a14:useLocalDpi xmlns:a14="http://schemas.microsoft.com/office/drawing/2010/main" val="0"/>
              </a:ext>
            </a:extLst>
          </a:blip>
          <a:srcRect r="4732" b="-1"/>
          <a:stretch/>
        </p:blipFill>
        <p:spPr>
          <a:xfrm>
            <a:off x="-2" y="1"/>
            <a:ext cx="4038600" cy="2140817"/>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3C489C08-EDD4-0D9A-CAB9-8BBC9AE3A85A}"/>
              </a:ext>
            </a:extLst>
          </p:cNvPr>
          <p:cNvPicPr>
            <a:picLocks noChangeAspect="1"/>
          </p:cNvPicPr>
          <p:nvPr/>
        </p:nvPicPr>
        <p:blipFill rotWithShape="1">
          <a:blip r:embed="rId3">
            <a:extLst>
              <a:ext uri="{28A0092B-C50C-407E-A947-70E740481C1C}">
                <a14:useLocalDpi xmlns:a14="http://schemas.microsoft.com/office/drawing/2010/main" val="0"/>
              </a:ext>
            </a:extLst>
          </a:blip>
          <a:srcRect l="4592" r="140" b="-1"/>
          <a:stretch/>
        </p:blipFill>
        <p:spPr>
          <a:xfrm>
            <a:off x="20" y="4267925"/>
            <a:ext cx="4038580" cy="214081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00A7521-92DD-EDF4-04C4-39142D5191C0}"/>
              </a:ext>
            </a:extLst>
          </p:cNvPr>
          <p:cNvPicPr>
            <a:picLocks noChangeAspect="1"/>
          </p:cNvPicPr>
          <p:nvPr/>
        </p:nvPicPr>
        <p:blipFill rotWithShape="1">
          <a:blip r:embed="rId4">
            <a:extLst>
              <a:ext uri="{28A0092B-C50C-407E-A947-70E740481C1C}">
                <a14:useLocalDpi xmlns:a14="http://schemas.microsoft.com/office/drawing/2010/main" val="0"/>
              </a:ext>
            </a:extLst>
          </a:blip>
          <a:srcRect r="6280" b="5"/>
          <a:stretch/>
        </p:blipFill>
        <p:spPr>
          <a:xfrm>
            <a:off x="20" y="2114512"/>
            <a:ext cx="4038580" cy="2176048"/>
          </a:xfrm>
          <a:prstGeom prst="rect">
            <a:avLst/>
          </a:prstGeom>
        </p:spPr>
      </p:pic>
      <p:sp>
        <p:nvSpPr>
          <p:cNvPr id="2208" name="Rectangle 2202">
            <a:extLst>
              <a:ext uri="{FF2B5EF4-FFF2-40B4-BE49-F238E27FC236}">
                <a16:creationId xmlns:a16="http://schemas.microsoft.com/office/drawing/2014/main" id="{4F7788D7-A03B-4DDD-8C0D-ADB3C92A3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Rectangle 2204">
            <a:extLst>
              <a:ext uri="{FF2B5EF4-FFF2-40B4-BE49-F238E27FC236}">
                <a16:creationId xmlns:a16="http://schemas.microsoft.com/office/drawing/2014/main" id="{1C478E58-296A-4262-816D-D5661FA1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CBB900D6-3DB7-AA79-FAD9-DC08071C238A}"/>
              </a:ext>
            </a:extLst>
          </p:cNvPr>
          <p:cNvSpPr txBox="1">
            <a:spLocks/>
          </p:cNvSpPr>
          <p:nvPr/>
        </p:nvSpPr>
        <p:spPr>
          <a:xfrm>
            <a:off x="4685306" y="374904"/>
            <a:ext cx="6336791" cy="5412687"/>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spcAft>
                <a:spcPts val="600"/>
              </a:spcAft>
            </a:pPr>
            <a:r>
              <a:rPr lang="en-US" sz="2800" dirty="0"/>
              <a:t>Top batters</a:t>
            </a:r>
          </a:p>
          <a:p>
            <a:pPr>
              <a:spcAft>
                <a:spcPts val="600"/>
              </a:spcAft>
            </a:pPr>
            <a:endParaRPr lang="en-US" sz="2800" dirty="0"/>
          </a:p>
          <a:p>
            <a:pPr>
              <a:spcAft>
                <a:spcPts val="600"/>
              </a:spcAft>
            </a:pPr>
            <a:endParaRPr lang="en-US" sz="2800" dirty="0"/>
          </a:p>
          <a:p>
            <a:pPr>
              <a:spcAft>
                <a:spcPts val="600"/>
              </a:spcAft>
            </a:pPr>
            <a:endParaRPr lang="en-US" sz="2800" dirty="0"/>
          </a:p>
          <a:p>
            <a:pPr>
              <a:spcAft>
                <a:spcPts val="600"/>
              </a:spcAft>
            </a:pPr>
            <a:r>
              <a:rPr lang="en-US" sz="2800" dirty="0"/>
              <a:t>Top bowler</a:t>
            </a:r>
          </a:p>
          <a:p>
            <a:pPr>
              <a:spcAft>
                <a:spcPts val="600"/>
              </a:spcAft>
            </a:pPr>
            <a:endParaRPr lang="en-US" sz="2800" dirty="0"/>
          </a:p>
          <a:p>
            <a:pPr>
              <a:spcAft>
                <a:spcPts val="600"/>
              </a:spcAft>
            </a:pPr>
            <a:endParaRPr lang="en-US" sz="2800" dirty="0"/>
          </a:p>
          <a:p>
            <a:pPr>
              <a:spcAft>
                <a:spcPts val="600"/>
              </a:spcAft>
            </a:pPr>
            <a:endParaRPr lang="en-US" sz="2800" dirty="0"/>
          </a:p>
          <a:p>
            <a:pPr>
              <a:spcAft>
                <a:spcPts val="600"/>
              </a:spcAft>
            </a:pPr>
            <a:r>
              <a:rPr lang="en-US" sz="2800" dirty="0"/>
              <a:t>tournament records</a:t>
            </a:r>
          </a:p>
          <a:p>
            <a:pPr>
              <a:spcAft>
                <a:spcPts val="600"/>
              </a:spcAft>
            </a:pPr>
            <a:endParaRPr lang="en-US" sz="2800" dirty="0"/>
          </a:p>
          <a:p>
            <a:pPr>
              <a:spcAft>
                <a:spcPts val="600"/>
              </a:spcAft>
            </a:pPr>
            <a:endParaRPr lang="en-US" sz="2800" dirty="0"/>
          </a:p>
        </p:txBody>
      </p:sp>
    </p:spTree>
    <p:extLst>
      <p:ext uri="{BB962C8B-B14F-4D97-AF65-F5344CB8AC3E}">
        <p14:creationId xmlns:p14="http://schemas.microsoft.com/office/powerpoint/2010/main" val="2725999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1" name="Rectangle 2080">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F56010-FA97-03B4-BF6A-CEB4AF8733CA}"/>
              </a:ext>
            </a:extLst>
          </p:cNvPr>
          <p:cNvSpPr txBox="1">
            <a:spLocks/>
          </p:cNvSpPr>
          <p:nvPr/>
        </p:nvSpPr>
        <p:spPr>
          <a:xfrm>
            <a:off x="8643193" y="457201"/>
            <a:ext cx="3369842" cy="1727643"/>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spcAft>
                <a:spcPts val="600"/>
              </a:spcAft>
            </a:pPr>
            <a:r>
              <a:rPr lang="en-US" sz="1800" dirty="0"/>
              <a:t>Custom authentication</a:t>
            </a:r>
          </a:p>
        </p:txBody>
      </p:sp>
      <p:sp>
        <p:nvSpPr>
          <p:cNvPr id="7" name="TextBox 6">
            <a:extLst>
              <a:ext uri="{FF2B5EF4-FFF2-40B4-BE49-F238E27FC236}">
                <a16:creationId xmlns:a16="http://schemas.microsoft.com/office/drawing/2014/main" id="{059583FA-6C54-0DDF-5189-41F0E6DB3B0F}"/>
              </a:ext>
            </a:extLst>
          </p:cNvPr>
          <p:cNvSpPr txBox="1"/>
          <p:nvPr/>
        </p:nvSpPr>
        <p:spPr>
          <a:xfrm>
            <a:off x="8664900" y="2437243"/>
            <a:ext cx="2942813" cy="3428124"/>
          </a:xfrm>
          <a:prstGeom prst="rect">
            <a:avLst/>
          </a:prstGeom>
        </p:spPr>
        <p:txBody>
          <a:bodyPr vert="horz" lIns="0" tIns="0" rIns="0" bIns="0" rtlCol="0">
            <a:normAutofit/>
          </a:bodyPr>
          <a:lstStyle/>
          <a:p>
            <a:pPr defTabSz="914400">
              <a:lnSpc>
                <a:spcPct val="120000"/>
              </a:lnSpc>
              <a:spcBef>
                <a:spcPts val="1000"/>
              </a:spcBef>
              <a:buClr>
                <a:schemeClr val="tx1"/>
              </a:buClr>
              <a:buSzPct val="85000"/>
            </a:pPr>
            <a:r>
              <a:rPr lang="en-GB" sz="1600" b="1" dirty="0">
                <a:latin typeface="Arial" panose="020B0604020202020204" pitchFamily="34" charset="0"/>
                <a:ea typeface="+mj-ea"/>
                <a:cs typeface="Arial" panose="020B0604020202020204" pitchFamily="34" charset="0"/>
              </a:rPr>
              <a:t>Normal user cannot update the table because of authorization. For an example, we can see the image below an user tried to add player however it will deny the action.</a:t>
            </a:r>
            <a:endParaRPr lang="en-US" sz="1600" b="1" dirty="0">
              <a:latin typeface="Arial" panose="020B0604020202020204" pitchFamily="34" charset="0"/>
              <a:ea typeface="+mj-ea"/>
              <a:cs typeface="Arial" panose="020B0604020202020204" pitchFamily="34" charset="0"/>
            </a:endParaRPr>
          </a:p>
        </p:txBody>
      </p:sp>
      <p:sp>
        <p:nvSpPr>
          <p:cNvPr id="2083" name="Rectangle 208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Rectangle 208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o description available.">
            <a:extLst>
              <a:ext uri="{FF2B5EF4-FFF2-40B4-BE49-F238E27FC236}">
                <a16:creationId xmlns:a16="http://schemas.microsoft.com/office/drawing/2014/main" id="{62AA308A-8BC9-D77F-0DC1-30E18EB14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8073801" cy="52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984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93DAF4AA-9270-40B5-B73C-B11B9A92F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2067">
            <a:extLst>
              <a:ext uri="{FF2B5EF4-FFF2-40B4-BE49-F238E27FC236}">
                <a16:creationId xmlns:a16="http://schemas.microsoft.com/office/drawing/2014/main" id="{31D5E60A-D6B1-4F21-A993-313958AF0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15300" y="-4"/>
            <a:ext cx="4076699" cy="6858003"/>
          </a:xfrm>
          <a:prstGeom prst="rect">
            <a:avLst/>
          </a:prstGeom>
          <a:gradFill>
            <a:gsLst>
              <a:gs pos="8000">
                <a:schemeClr val="accent6"/>
              </a:gs>
              <a:gs pos="100000">
                <a:schemeClr val="accent5">
                  <a:alpha val="9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5B7BB16B-E108-4C64-97D5-7AC67CC5E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24863" y="1390436"/>
            <a:ext cx="6857572" cy="4076700"/>
          </a:xfrm>
          <a:prstGeom prst="rect">
            <a:avLst/>
          </a:prstGeom>
          <a:gradFill>
            <a:gsLst>
              <a:gs pos="0">
                <a:schemeClr val="accent4">
                  <a:alpha val="13000"/>
                </a:schemeClr>
              </a:gs>
              <a:gs pos="99000">
                <a:schemeClr val="accent2">
                  <a:alpha val="5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6" name="Rectangle 2071">
            <a:extLst>
              <a:ext uri="{FF2B5EF4-FFF2-40B4-BE49-F238E27FC236}">
                <a16:creationId xmlns:a16="http://schemas.microsoft.com/office/drawing/2014/main" id="{A5F6A003-4671-4F7B-A12E-2946D61E4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85110" y="1451112"/>
            <a:ext cx="6858001" cy="3955771"/>
          </a:xfrm>
          <a:prstGeom prst="rect">
            <a:avLst/>
          </a:prstGeom>
          <a:gradFill>
            <a:gsLst>
              <a:gs pos="0">
                <a:schemeClr val="accent6">
                  <a:alpha val="0"/>
                </a:schemeClr>
              </a:gs>
              <a:gs pos="72000">
                <a:schemeClr val="tx2">
                  <a:lumMod val="75000"/>
                  <a:lumOff val="25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3F56010-FA97-03B4-BF6A-CEB4AF8733CA}"/>
              </a:ext>
            </a:extLst>
          </p:cNvPr>
          <p:cNvSpPr txBox="1">
            <a:spLocks/>
          </p:cNvSpPr>
          <p:nvPr/>
        </p:nvSpPr>
        <p:spPr>
          <a:xfrm>
            <a:off x="774587" y="627623"/>
            <a:ext cx="6940148" cy="515933"/>
          </a:xfrm>
          <a:prstGeom prst="rect">
            <a:avLst/>
          </a:prstGeom>
        </p:spPr>
        <p:txBody>
          <a:bodyPr vert="horz" lIns="0" tIns="0" rIns="0" bIns="0" rtlCol="0" anchor="b">
            <a:normAutofit fontScale="97500" lnSpcReduction="10000"/>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dirty="0"/>
              <a:t>conclusion</a:t>
            </a:r>
          </a:p>
        </p:txBody>
      </p:sp>
      <p:sp>
        <p:nvSpPr>
          <p:cNvPr id="7" name="TextBox 6">
            <a:extLst>
              <a:ext uri="{FF2B5EF4-FFF2-40B4-BE49-F238E27FC236}">
                <a16:creationId xmlns:a16="http://schemas.microsoft.com/office/drawing/2014/main" id="{059583FA-6C54-0DDF-5189-41F0E6DB3B0F}"/>
              </a:ext>
            </a:extLst>
          </p:cNvPr>
          <p:cNvSpPr txBox="1"/>
          <p:nvPr/>
        </p:nvSpPr>
        <p:spPr>
          <a:xfrm>
            <a:off x="672036" y="1486358"/>
            <a:ext cx="7443259" cy="3118098"/>
          </a:xfrm>
          <a:prstGeom prst="rect">
            <a:avLst/>
          </a:prstGeom>
          <a:noFill/>
        </p:spPr>
        <p:txBody>
          <a:bodyPr wrap="square">
            <a:spAutoFit/>
          </a:bodyPr>
          <a:lstStyle/>
          <a:p>
            <a:pPr algn="just" defTabSz="914400">
              <a:lnSpc>
                <a:spcPct val="120000"/>
              </a:lnSpc>
              <a:spcBef>
                <a:spcPts val="1000"/>
              </a:spcBef>
              <a:buClr>
                <a:schemeClr val="tx1"/>
              </a:buClr>
              <a:buSzPct val="85000"/>
            </a:pPr>
            <a:r>
              <a:rPr lang="en-US" sz="1600" b="1" dirty="0">
                <a:latin typeface="Arial" panose="020B0604020202020204" pitchFamily="34" charset="0"/>
                <a:ea typeface="+mj-ea"/>
                <a:cs typeface="Arial" panose="020B0604020202020204" pitchFamily="34" charset="0"/>
              </a:rPr>
              <a:t>Here we use Oracle APEX to build an application “ICCT20 World cup 2022”. Here we learn how to build an application and add different type of page to make useful and learn how to authorize user and maintain database. Here we face some problem like image resize, use html and CSS, “space quota exceeded for tablespace” problem and this project consumes more time during data input. Because of this is a team project so, when we face any problem, we discuss and solve it quickly and there is the main fun to work with group project and there a team management issue is more important.</a:t>
            </a:r>
          </a:p>
          <a:p>
            <a:pPr algn="just" defTabSz="914400">
              <a:lnSpc>
                <a:spcPct val="120000"/>
              </a:lnSpc>
              <a:spcBef>
                <a:spcPts val="1000"/>
              </a:spcBef>
              <a:buClr>
                <a:schemeClr val="tx1"/>
              </a:buClr>
              <a:buSzPct val="85000"/>
            </a:pPr>
            <a:endParaRPr lang="en-US" sz="1400" dirty="0"/>
          </a:p>
        </p:txBody>
      </p:sp>
    </p:spTree>
    <p:extLst>
      <p:ext uri="{BB962C8B-B14F-4D97-AF65-F5344CB8AC3E}">
        <p14:creationId xmlns:p14="http://schemas.microsoft.com/office/powerpoint/2010/main" val="379546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55" name="Rectangle 1054">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Rectangle 105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9" name="Rectangle 105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1" name="Rectangle 106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F46E2FF-FCB2-179F-B668-71FB09FEBCE4}"/>
              </a:ext>
            </a:extLst>
          </p:cNvPr>
          <p:cNvSpPr txBox="1">
            <a:spLocks/>
          </p:cNvSpPr>
          <p:nvPr/>
        </p:nvSpPr>
        <p:spPr>
          <a:xfrm>
            <a:off x="4110821" y="3087813"/>
            <a:ext cx="5021082" cy="2947210"/>
          </a:xfrm>
          <a:prstGeom prst="rect">
            <a:avLst/>
          </a:prstGeom>
        </p:spPr>
        <p:txBody>
          <a:bodyPr vert="horz" lIns="0" tIns="0" rIns="0" bIns="0" rtlCol="0" anchor="t">
            <a:norm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pPr algn="l"/>
            <a:r>
              <a:rPr lang="en-US" dirty="0"/>
              <a:t>Thank you </a:t>
            </a:r>
            <a:r>
              <a:rPr lang="en-US" dirty="0">
                <a:latin typeface="Arial" panose="020B0604020202020204" pitchFamily="34" charset="0"/>
                <a:cs typeface="Arial" panose="020B0604020202020204" pitchFamily="34" charset="0"/>
                <a:sym typeface="Wingdings" panose="05000000000000000000" pitchFamily="2" charset="2"/>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0992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93DAF4AA-9270-40B5-B73C-B11B9A92F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2B3EB-5B4D-32D4-E0EF-EDC5666B2A2C}"/>
              </a:ext>
            </a:extLst>
          </p:cNvPr>
          <p:cNvSpPr>
            <a:spLocks noGrp="1"/>
          </p:cNvSpPr>
          <p:nvPr>
            <p:ph type="title"/>
          </p:nvPr>
        </p:nvSpPr>
        <p:spPr>
          <a:xfrm>
            <a:off x="945503" y="638912"/>
            <a:ext cx="6940148" cy="515933"/>
          </a:xfrm>
        </p:spPr>
        <p:txBody>
          <a:bodyPr vert="horz" lIns="0" tIns="0" rIns="0" bIns="0" rtlCol="0" anchor="b">
            <a:normAutofit fontScale="90000"/>
          </a:bodyPr>
          <a:lstStyle/>
          <a:p>
            <a:r>
              <a:rPr lang="en-US" dirty="0"/>
              <a:t>Project Description</a:t>
            </a:r>
          </a:p>
        </p:txBody>
      </p:sp>
      <p:sp>
        <p:nvSpPr>
          <p:cNvPr id="2068" name="Rectangle 2067">
            <a:extLst>
              <a:ext uri="{FF2B5EF4-FFF2-40B4-BE49-F238E27FC236}">
                <a16:creationId xmlns:a16="http://schemas.microsoft.com/office/drawing/2014/main" id="{31D5E60A-D6B1-4F21-A993-313958AF0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15300" y="-4"/>
            <a:ext cx="4076699" cy="6858003"/>
          </a:xfrm>
          <a:prstGeom prst="rect">
            <a:avLst/>
          </a:prstGeom>
          <a:gradFill>
            <a:gsLst>
              <a:gs pos="8000">
                <a:schemeClr val="accent6"/>
              </a:gs>
              <a:gs pos="100000">
                <a:schemeClr val="accent5">
                  <a:alpha val="9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5B7BB16B-E108-4C64-97D5-7AC67CC5E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24863" y="1390436"/>
            <a:ext cx="6857572" cy="4076700"/>
          </a:xfrm>
          <a:prstGeom prst="rect">
            <a:avLst/>
          </a:prstGeom>
          <a:gradFill>
            <a:gsLst>
              <a:gs pos="0">
                <a:schemeClr val="accent4">
                  <a:alpha val="13000"/>
                </a:schemeClr>
              </a:gs>
              <a:gs pos="99000">
                <a:schemeClr val="accent2">
                  <a:alpha val="5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6" name="Rectangle 2071">
            <a:extLst>
              <a:ext uri="{FF2B5EF4-FFF2-40B4-BE49-F238E27FC236}">
                <a16:creationId xmlns:a16="http://schemas.microsoft.com/office/drawing/2014/main" id="{A5F6A003-4671-4F7B-A12E-2946D61E4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85110" y="1451112"/>
            <a:ext cx="6858001" cy="3955771"/>
          </a:xfrm>
          <a:prstGeom prst="rect">
            <a:avLst/>
          </a:prstGeom>
          <a:gradFill>
            <a:gsLst>
              <a:gs pos="0">
                <a:schemeClr val="accent6">
                  <a:alpha val="0"/>
                </a:schemeClr>
              </a:gs>
              <a:gs pos="72000">
                <a:schemeClr val="tx2">
                  <a:lumMod val="75000"/>
                  <a:lumOff val="25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0F10E25-8612-6299-60FF-C6D547CDDF6C}"/>
              </a:ext>
            </a:extLst>
          </p:cNvPr>
          <p:cNvSpPr txBox="1"/>
          <p:nvPr/>
        </p:nvSpPr>
        <p:spPr>
          <a:xfrm>
            <a:off x="842953" y="1526891"/>
            <a:ext cx="8192979" cy="2231701"/>
          </a:xfrm>
          <a:prstGeom prst="rect">
            <a:avLst/>
          </a:prstGeom>
          <a:noFill/>
        </p:spPr>
        <p:txBody>
          <a:bodyPr wrap="square">
            <a:spAutoFit/>
          </a:bodyPr>
          <a:lstStyle/>
          <a:p>
            <a:pPr algn="just" defTabSz="914400">
              <a:lnSpc>
                <a:spcPct val="120000"/>
              </a:lnSpc>
              <a:spcBef>
                <a:spcPts val="1000"/>
              </a:spcBef>
              <a:buClr>
                <a:schemeClr val="tx1"/>
              </a:buClr>
              <a:buSzPct val="85000"/>
            </a:pPr>
            <a:r>
              <a:rPr lang="en-GB" sz="1600" b="1" dirty="0">
                <a:latin typeface="Arial" panose="020B0604020202020204" pitchFamily="34" charset="0"/>
                <a:ea typeface="+mj-ea"/>
                <a:cs typeface="Arial" panose="020B0604020202020204" pitchFamily="34" charset="0"/>
              </a:rPr>
              <a:t>Our project is about Database of ‘ ICC Men's T20 World Cup’. There will be tables and other features. Here we can find match schedule of the tournament, venues. Moreover, it will show players details such as career with player images. Its not only about the players and venues information's. It will also show the team management, squad and tournaments records. Here, we can find a full of information's and queries.</a:t>
            </a:r>
            <a:endParaRPr lang="en-US" sz="1600" b="1" dirty="0">
              <a:latin typeface="Arial" panose="020B0604020202020204" pitchFamily="34" charset="0"/>
              <a:ea typeface="+mj-ea"/>
              <a:cs typeface="Arial" panose="020B0604020202020204" pitchFamily="34" charset="0"/>
            </a:endParaRPr>
          </a:p>
          <a:p>
            <a:pPr marL="228600" indent="-228600" algn="just" defTabSz="914400">
              <a:lnSpc>
                <a:spcPct val="120000"/>
              </a:lnSpc>
              <a:spcBef>
                <a:spcPts val="1000"/>
              </a:spcBef>
              <a:buClr>
                <a:schemeClr val="tx1"/>
              </a:buClr>
              <a:buSzPct val="85000"/>
              <a:buFont typeface="Wingdings" panose="05000000000000000000" pitchFamily="2" charset="2"/>
              <a:buChar char="§"/>
            </a:pPr>
            <a:endParaRPr lang="en-US" sz="1400" dirty="0"/>
          </a:p>
        </p:txBody>
      </p:sp>
      <p:pic>
        <p:nvPicPr>
          <p:cNvPr id="9" name="Picture 8">
            <a:extLst>
              <a:ext uri="{FF2B5EF4-FFF2-40B4-BE49-F238E27FC236}">
                <a16:creationId xmlns:a16="http://schemas.microsoft.com/office/drawing/2014/main" id="{F7E4C9C2-9A78-02D8-ED51-17FC5E009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4404" y="3309144"/>
            <a:ext cx="2718489" cy="2896839"/>
          </a:xfrm>
          <a:prstGeom prst="rect">
            <a:avLst/>
          </a:prstGeom>
        </p:spPr>
      </p:pic>
    </p:spTree>
    <p:extLst>
      <p:ext uri="{BB962C8B-B14F-4D97-AF65-F5344CB8AC3E}">
        <p14:creationId xmlns:p14="http://schemas.microsoft.com/office/powerpoint/2010/main" val="3788049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925"/>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93DAF4AA-9270-40B5-B73C-B11B9A92F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2067">
            <a:extLst>
              <a:ext uri="{FF2B5EF4-FFF2-40B4-BE49-F238E27FC236}">
                <a16:creationId xmlns:a16="http://schemas.microsoft.com/office/drawing/2014/main" id="{31D5E60A-D6B1-4F21-A993-313958AF0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15300" y="-4"/>
            <a:ext cx="4076699" cy="6858003"/>
          </a:xfrm>
          <a:prstGeom prst="rect">
            <a:avLst/>
          </a:prstGeom>
          <a:gradFill>
            <a:gsLst>
              <a:gs pos="8000">
                <a:schemeClr val="accent6"/>
              </a:gs>
              <a:gs pos="100000">
                <a:schemeClr val="accent5">
                  <a:alpha val="9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5B7BB16B-E108-4C64-97D5-7AC67CC5E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24863" y="1390436"/>
            <a:ext cx="6857572" cy="4076700"/>
          </a:xfrm>
          <a:prstGeom prst="rect">
            <a:avLst/>
          </a:prstGeom>
          <a:gradFill>
            <a:gsLst>
              <a:gs pos="0">
                <a:schemeClr val="accent4">
                  <a:alpha val="13000"/>
                </a:schemeClr>
              </a:gs>
              <a:gs pos="99000">
                <a:schemeClr val="accent2">
                  <a:alpha val="5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6" name="Rectangle 2071">
            <a:extLst>
              <a:ext uri="{FF2B5EF4-FFF2-40B4-BE49-F238E27FC236}">
                <a16:creationId xmlns:a16="http://schemas.microsoft.com/office/drawing/2014/main" id="{A5F6A003-4671-4F7B-A12E-2946D61E4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85110" y="1451112"/>
            <a:ext cx="6858001" cy="3955771"/>
          </a:xfrm>
          <a:prstGeom prst="rect">
            <a:avLst/>
          </a:prstGeom>
          <a:gradFill>
            <a:gsLst>
              <a:gs pos="0">
                <a:schemeClr val="accent6">
                  <a:alpha val="0"/>
                </a:schemeClr>
              </a:gs>
              <a:gs pos="72000">
                <a:schemeClr val="tx2">
                  <a:lumMod val="75000"/>
                  <a:lumOff val="25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3F56010-FA97-03B4-BF6A-CEB4AF8733CA}"/>
              </a:ext>
            </a:extLst>
          </p:cNvPr>
          <p:cNvSpPr txBox="1">
            <a:spLocks/>
          </p:cNvSpPr>
          <p:nvPr/>
        </p:nvSpPr>
        <p:spPr>
          <a:xfrm>
            <a:off x="774587" y="627623"/>
            <a:ext cx="6940148" cy="515933"/>
          </a:xfrm>
          <a:prstGeom prst="rect">
            <a:avLst/>
          </a:prstGeom>
        </p:spPr>
        <p:txBody>
          <a:bodyPr vert="horz" lIns="0" tIns="0" rIns="0" bIns="0" rtlCol="0" anchor="b">
            <a:normAutofit fontScale="97500" lnSpcReduction="10000"/>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dirty="0"/>
              <a:t>objective</a:t>
            </a:r>
          </a:p>
        </p:txBody>
      </p:sp>
      <p:sp>
        <p:nvSpPr>
          <p:cNvPr id="7" name="TextBox 6">
            <a:extLst>
              <a:ext uri="{FF2B5EF4-FFF2-40B4-BE49-F238E27FC236}">
                <a16:creationId xmlns:a16="http://schemas.microsoft.com/office/drawing/2014/main" id="{059583FA-6C54-0DDF-5189-41F0E6DB3B0F}"/>
              </a:ext>
            </a:extLst>
          </p:cNvPr>
          <p:cNvSpPr txBox="1"/>
          <p:nvPr/>
        </p:nvSpPr>
        <p:spPr>
          <a:xfrm>
            <a:off x="672037" y="1486357"/>
            <a:ext cx="6463702" cy="1250279"/>
          </a:xfrm>
          <a:prstGeom prst="rect">
            <a:avLst/>
          </a:prstGeom>
          <a:noFill/>
        </p:spPr>
        <p:txBody>
          <a:bodyPr wrap="square">
            <a:spAutoFit/>
          </a:bodyPr>
          <a:lstStyle/>
          <a:p>
            <a:pPr algn="just" defTabSz="914400">
              <a:lnSpc>
                <a:spcPct val="120000"/>
              </a:lnSpc>
              <a:spcBef>
                <a:spcPts val="1000"/>
              </a:spcBef>
              <a:buClr>
                <a:schemeClr val="tx1"/>
              </a:buClr>
              <a:buSzPct val="85000"/>
            </a:pPr>
            <a:r>
              <a:rPr lang="en-GB" sz="1600" b="1" dirty="0">
                <a:latin typeface="Arial" panose="020B0604020202020204" pitchFamily="34" charset="0"/>
                <a:ea typeface="+mj-ea"/>
                <a:cs typeface="Arial" panose="020B0604020202020204" pitchFamily="34" charset="0"/>
              </a:rPr>
              <a:t>Here we have focused on the information's and other details about ICC T20 World Cup. It’s a computer or web-based application that manages all information whatever the user needs.</a:t>
            </a:r>
            <a:endParaRPr lang="en-US" sz="1400" dirty="0"/>
          </a:p>
        </p:txBody>
      </p:sp>
      <p:pic>
        <p:nvPicPr>
          <p:cNvPr id="9" name="Picture 8">
            <a:extLst>
              <a:ext uri="{FF2B5EF4-FFF2-40B4-BE49-F238E27FC236}">
                <a16:creationId xmlns:a16="http://schemas.microsoft.com/office/drawing/2014/main" id="{13835319-60B9-65AC-8E42-BF028338F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046" y="2975783"/>
            <a:ext cx="5727908" cy="2291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7541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93DAF4AA-9270-40B5-B73C-B11B9A92F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2067">
            <a:extLst>
              <a:ext uri="{FF2B5EF4-FFF2-40B4-BE49-F238E27FC236}">
                <a16:creationId xmlns:a16="http://schemas.microsoft.com/office/drawing/2014/main" id="{31D5E60A-D6B1-4F21-A993-313958AF0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15300" y="-4"/>
            <a:ext cx="4076699" cy="6858003"/>
          </a:xfrm>
          <a:prstGeom prst="rect">
            <a:avLst/>
          </a:prstGeom>
          <a:gradFill>
            <a:gsLst>
              <a:gs pos="8000">
                <a:schemeClr val="accent6"/>
              </a:gs>
              <a:gs pos="100000">
                <a:schemeClr val="accent5">
                  <a:alpha val="9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5B7BB16B-E108-4C64-97D5-7AC67CC5E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24863" y="1390436"/>
            <a:ext cx="6857572" cy="4076700"/>
          </a:xfrm>
          <a:prstGeom prst="rect">
            <a:avLst/>
          </a:prstGeom>
          <a:gradFill>
            <a:gsLst>
              <a:gs pos="0">
                <a:schemeClr val="accent4">
                  <a:alpha val="13000"/>
                </a:schemeClr>
              </a:gs>
              <a:gs pos="99000">
                <a:schemeClr val="accent2">
                  <a:alpha val="5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6" name="Rectangle 2071">
            <a:extLst>
              <a:ext uri="{FF2B5EF4-FFF2-40B4-BE49-F238E27FC236}">
                <a16:creationId xmlns:a16="http://schemas.microsoft.com/office/drawing/2014/main" id="{A5F6A003-4671-4F7B-A12E-2946D61E4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85110" y="1451112"/>
            <a:ext cx="6858001" cy="3955771"/>
          </a:xfrm>
          <a:prstGeom prst="rect">
            <a:avLst/>
          </a:prstGeom>
          <a:gradFill>
            <a:gsLst>
              <a:gs pos="0">
                <a:schemeClr val="accent6">
                  <a:alpha val="0"/>
                </a:schemeClr>
              </a:gs>
              <a:gs pos="72000">
                <a:schemeClr val="tx2">
                  <a:lumMod val="75000"/>
                  <a:lumOff val="25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F90D2F8-0C04-E574-38AC-C6A729279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517" y="2018939"/>
            <a:ext cx="6864991" cy="3767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C69314-B016-FB79-3A3C-F36A20F4FA1C}"/>
              </a:ext>
            </a:extLst>
          </p:cNvPr>
          <p:cNvSpPr>
            <a:spLocks noGrp="1"/>
          </p:cNvSpPr>
          <p:nvPr>
            <p:ph type="title"/>
          </p:nvPr>
        </p:nvSpPr>
        <p:spPr>
          <a:xfrm>
            <a:off x="1136009" y="2839429"/>
            <a:ext cx="9919981" cy="2947210"/>
          </a:xfrm>
        </p:spPr>
        <p:txBody>
          <a:bodyPr vert="horz" lIns="0" tIns="0" rIns="0" bIns="0" rtlCol="0" anchor="t">
            <a:normAutofit/>
          </a:bodyPr>
          <a:lstStyle/>
          <a:p>
            <a:pPr algn="ctr"/>
            <a:r>
              <a:rPr lang="en-US" sz="4000" spc="750" dirty="0"/>
              <a:t>Er diagram</a:t>
            </a:r>
          </a:p>
        </p:txBody>
      </p:sp>
    </p:spTree>
    <p:extLst>
      <p:ext uri="{BB962C8B-B14F-4D97-AF65-F5344CB8AC3E}">
        <p14:creationId xmlns:p14="http://schemas.microsoft.com/office/powerpoint/2010/main" val="2338932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81481E-6 L 0.00026 -0.24977 " pathEditMode="relative" rAng="0" ptsTypes="AA">
                                      <p:cBhvr>
                                        <p:cTn id="6" dur="1000" fill="hold"/>
                                        <p:tgtEl>
                                          <p:spTgt spid="2"/>
                                        </p:tgtEl>
                                        <p:attrNameLst>
                                          <p:attrName>ppt_x</p:attrName>
                                          <p:attrName>ppt_y</p:attrName>
                                        </p:attrNameLst>
                                      </p:cBhvr>
                                      <p:rCtr x="13" y="-12500"/>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93DAF4AA-9270-40B5-B73C-B11B9A92F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2067">
            <a:extLst>
              <a:ext uri="{FF2B5EF4-FFF2-40B4-BE49-F238E27FC236}">
                <a16:creationId xmlns:a16="http://schemas.microsoft.com/office/drawing/2014/main" id="{31D5E60A-D6B1-4F21-A993-313958AF0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15300" y="-4"/>
            <a:ext cx="4076699" cy="6858003"/>
          </a:xfrm>
          <a:prstGeom prst="rect">
            <a:avLst/>
          </a:prstGeom>
          <a:gradFill>
            <a:gsLst>
              <a:gs pos="8000">
                <a:schemeClr val="accent6"/>
              </a:gs>
              <a:gs pos="100000">
                <a:schemeClr val="accent5">
                  <a:alpha val="9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5B7BB16B-E108-4C64-97D5-7AC67CC5E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24863" y="1390436"/>
            <a:ext cx="6857572" cy="4076700"/>
          </a:xfrm>
          <a:prstGeom prst="rect">
            <a:avLst/>
          </a:prstGeom>
          <a:gradFill>
            <a:gsLst>
              <a:gs pos="0">
                <a:schemeClr val="accent4">
                  <a:alpha val="13000"/>
                </a:schemeClr>
              </a:gs>
              <a:gs pos="99000">
                <a:schemeClr val="accent2">
                  <a:alpha val="5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6" name="Rectangle 2071">
            <a:extLst>
              <a:ext uri="{FF2B5EF4-FFF2-40B4-BE49-F238E27FC236}">
                <a16:creationId xmlns:a16="http://schemas.microsoft.com/office/drawing/2014/main" id="{A5F6A003-4671-4F7B-A12E-2946D61E4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85110" y="1451112"/>
            <a:ext cx="6858001" cy="3955771"/>
          </a:xfrm>
          <a:prstGeom prst="rect">
            <a:avLst/>
          </a:prstGeom>
          <a:gradFill>
            <a:gsLst>
              <a:gs pos="0">
                <a:schemeClr val="accent6">
                  <a:alpha val="0"/>
                </a:schemeClr>
              </a:gs>
              <a:gs pos="72000">
                <a:schemeClr val="tx2">
                  <a:lumMod val="75000"/>
                  <a:lumOff val="25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43B7B10-5269-FF28-989F-47B4EEB05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349" y="2244710"/>
            <a:ext cx="8115299" cy="37607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98B810-1334-E906-9BDF-18D1A1CAF931}"/>
              </a:ext>
            </a:extLst>
          </p:cNvPr>
          <p:cNvSpPr>
            <a:spLocks noGrp="1"/>
          </p:cNvSpPr>
          <p:nvPr>
            <p:ph type="title"/>
          </p:nvPr>
        </p:nvSpPr>
        <p:spPr>
          <a:xfrm>
            <a:off x="1136009" y="2839429"/>
            <a:ext cx="9919981" cy="2947210"/>
          </a:xfrm>
        </p:spPr>
        <p:txBody>
          <a:bodyPr vert="horz" lIns="0" tIns="0" rIns="0" bIns="0" rtlCol="0" anchor="t">
            <a:normAutofit/>
          </a:bodyPr>
          <a:lstStyle/>
          <a:p>
            <a:pPr algn="ctr"/>
            <a:r>
              <a:rPr lang="en-US" sz="4000" spc="750" dirty="0"/>
              <a:t>Relational schema</a:t>
            </a:r>
          </a:p>
        </p:txBody>
      </p:sp>
    </p:spTree>
    <p:extLst>
      <p:ext uri="{BB962C8B-B14F-4D97-AF65-F5344CB8AC3E}">
        <p14:creationId xmlns:p14="http://schemas.microsoft.com/office/powerpoint/2010/main" val="836529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81481E-6 L 0.00026 -0.24977 " pathEditMode="relative" rAng="0" ptsTypes="AA">
                                      <p:cBhvr>
                                        <p:cTn id="6" dur="1000" fill="hold"/>
                                        <p:tgtEl>
                                          <p:spTgt spid="2"/>
                                        </p:tgtEl>
                                        <p:attrNameLst>
                                          <p:attrName>ppt_x</p:attrName>
                                          <p:attrName>ppt_y</p:attrName>
                                        </p:attrNameLst>
                                      </p:cBhvr>
                                      <p:rCtr x="13" y="-12500"/>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1" name="Rectangle 2080">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F56010-FA97-03B4-BF6A-CEB4AF8733CA}"/>
              </a:ext>
            </a:extLst>
          </p:cNvPr>
          <p:cNvSpPr txBox="1">
            <a:spLocks/>
          </p:cNvSpPr>
          <p:nvPr/>
        </p:nvSpPr>
        <p:spPr>
          <a:xfrm>
            <a:off x="8643193" y="457201"/>
            <a:ext cx="3091607" cy="1727643"/>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spcAft>
                <a:spcPts val="600"/>
              </a:spcAft>
            </a:pPr>
            <a:r>
              <a:rPr lang="en-US" sz="2800"/>
              <a:t>Login page</a:t>
            </a:r>
          </a:p>
        </p:txBody>
      </p:sp>
      <p:pic>
        <p:nvPicPr>
          <p:cNvPr id="3" name="Picture 2" descr="A screenshot of a video game&#10;&#10;Description automatically generated with medium confidence">
            <a:extLst>
              <a:ext uri="{FF2B5EF4-FFF2-40B4-BE49-F238E27FC236}">
                <a16:creationId xmlns:a16="http://schemas.microsoft.com/office/drawing/2014/main" id="{61AF5D74-C1AD-E54A-F9D9-097C89A4A14C}"/>
              </a:ext>
            </a:extLst>
          </p:cNvPr>
          <p:cNvPicPr>
            <a:picLocks noChangeAspect="1"/>
          </p:cNvPicPr>
          <p:nvPr/>
        </p:nvPicPr>
        <p:blipFill rotWithShape="1">
          <a:blip r:embed="rId2">
            <a:extLst>
              <a:ext uri="{28A0092B-C50C-407E-A947-70E740481C1C}">
                <a14:useLocalDpi xmlns:a14="http://schemas.microsoft.com/office/drawing/2010/main" val="0"/>
              </a:ext>
            </a:extLst>
          </a:blip>
          <a:srcRect l="15518" r="20214"/>
          <a:stretch/>
        </p:blipFill>
        <p:spPr>
          <a:xfrm>
            <a:off x="20" y="431"/>
            <a:ext cx="8115280" cy="6408311"/>
          </a:xfrm>
          <a:prstGeom prst="rect">
            <a:avLst/>
          </a:prstGeom>
        </p:spPr>
      </p:pic>
      <p:sp>
        <p:nvSpPr>
          <p:cNvPr id="7" name="TextBox 6">
            <a:extLst>
              <a:ext uri="{FF2B5EF4-FFF2-40B4-BE49-F238E27FC236}">
                <a16:creationId xmlns:a16="http://schemas.microsoft.com/office/drawing/2014/main" id="{059583FA-6C54-0DDF-5189-41F0E6DB3B0F}"/>
              </a:ext>
            </a:extLst>
          </p:cNvPr>
          <p:cNvSpPr txBox="1"/>
          <p:nvPr/>
        </p:nvSpPr>
        <p:spPr>
          <a:xfrm>
            <a:off x="8664900" y="2437243"/>
            <a:ext cx="2942813" cy="3428124"/>
          </a:xfrm>
          <a:prstGeom prst="rect">
            <a:avLst/>
          </a:prstGeom>
        </p:spPr>
        <p:txBody>
          <a:bodyPr vert="horz" lIns="0" tIns="0" rIns="0" bIns="0" rtlCol="0">
            <a:normAutofit/>
          </a:bodyPr>
          <a:lstStyle/>
          <a:p>
            <a:pPr defTabSz="914400">
              <a:lnSpc>
                <a:spcPct val="120000"/>
              </a:lnSpc>
              <a:spcBef>
                <a:spcPts val="1000"/>
              </a:spcBef>
              <a:buClr>
                <a:schemeClr val="tx1"/>
              </a:buClr>
              <a:buSzPct val="85000"/>
            </a:pPr>
            <a:r>
              <a:rPr lang="en-US" sz="1600" b="1">
                <a:latin typeface="Arial" panose="020B0604020202020204" pitchFamily="34" charset="0"/>
                <a:ea typeface="+mj-ea"/>
                <a:cs typeface="Arial" panose="020B0604020202020204" pitchFamily="34" charset="0"/>
              </a:rPr>
              <a:t>Were the user ID – admin_t20 and password- q1w2e3r4</a:t>
            </a:r>
          </a:p>
          <a:p>
            <a:pPr indent="-228600" defTabSz="914400">
              <a:lnSpc>
                <a:spcPct val="120000"/>
              </a:lnSpc>
              <a:spcBef>
                <a:spcPts val="1000"/>
              </a:spcBef>
              <a:buClr>
                <a:schemeClr val="tx1"/>
              </a:buClr>
              <a:buSzPct val="85000"/>
              <a:buFont typeface="Arial" panose="020B0604020202020204" pitchFamily="34" charset="0"/>
              <a:buChar char="•"/>
            </a:pPr>
            <a:endParaRPr lang="en-US" sz="1400" dirty="0"/>
          </a:p>
        </p:txBody>
      </p:sp>
      <p:sp>
        <p:nvSpPr>
          <p:cNvPr id="2083" name="Rectangle 208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Rectangle 208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2593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0" name="Rectangle 2089">
            <a:extLst>
              <a:ext uri="{FF2B5EF4-FFF2-40B4-BE49-F238E27FC236}">
                <a16:creationId xmlns:a16="http://schemas.microsoft.com/office/drawing/2014/main" id="{ED9D89B5-CCAB-4617-B70E-501DBE3C8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F56010-FA97-03B4-BF6A-CEB4AF8733CA}"/>
              </a:ext>
            </a:extLst>
          </p:cNvPr>
          <p:cNvSpPr txBox="1">
            <a:spLocks/>
          </p:cNvSpPr>
          <p:nvPr/>
        </p:nvSpPr>
        <p:spPr>
          <a:xfrm>
            <a:off x="917275" y="4583953"/>
            <a:ext cx="4685857" cy="1465973"/>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spcAft>
                <a:spcPts val="600"/>
              </a:spcAft>
            </a:pPr>
            <a:r>
              <a:rPr lang="en-US" sz="2800" dirty="0"/>
              <a:t>Home page</a:t>
            </a:r>
          </a:p>
        </p:txBody>
      </p:sp>
      <p:pic>
        <p:nvPicPr>
          <p:cNvPr id="2" name="Picture 1">
            <a:extLst>
              <a:ext uri="{FF2B5EF4-FFF2-40B4-BE49-F238E27FC236}">
                <a16:creationId xmlns:a16="http://schemas.microsoft.com/office/drawing/2014/main" id="{B612E28B-D542-B58B-685C-94E03AEE9EE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880" b="18019"/>
          <a:stretch/>
        </p:blipFill>
        <p:spPr>
          <a:xfrm>
            <a:off x="20" y="432"/>
            <a:ext cx="12191980" cy="4244759"/>
          </a:xfrm>
          <a:prstGeom prst="rect">
            <a:avLst/>
          </a:prstGeom>
        </p:spPr>
      </p:pic>
      <p:sp>
        <p:nvSpPr>
          <p:cNvPr id="7" name="TextBox 6">
            <a:extLst>
              <a:ext uri="{FF2B5EF4-FFF2-40B4-BE49-F238E27FC236}">
                <a16:creationId xmlns:a16="http://schemas.microsoft.com/office/drawing/2014/main" id="{059583FA-6C54-0DDF-5189-41F0E6DB3B0F}"/>
              </a:ext>
            </a:extLst>
          </p:cNvPr>
          <p:cNvSpPr txBox="1"/>
          <p:nvPr/>
        </p:nvSpPr>
        <p:spPr>
          <a:xfrm>
            <a:off x="6096000" y="4583953"/>
            <a:ext cx="5638800" cy="1465973"/>
          </a:xfrm>
          <a:prstGeom prst="rect">
            <a:avLst/>
          </a:prstGeom>
        </p:spPr>
        <p:txBody>
          <a:bodyPr vert="horz" lIns="0" tIns="0" rIns="0" bIns="0" rtlCol="0">
            <a:normAutofit/>
          </a:bodyPr>
          <a:lstStyle/>
          <a:p>
            <a:pPr defTabSz="914400">
              <a:lnSpc>
                <a:spcPct val="120000"/>
              </a:lnSpc>
              <a:spcBef>
                <a:spcPts val="1000"/>
              </a:spcBef>
              <a:buClr>
                <a:schemeClr val="tx1"/>
              </a:buClr>
              <a:buSzPct val="85000"/>
            </a:pPr>
            <a:r>
              <a:rPr lang="en-US" sz="1400" b="1" dirty="0"/>
              <a:t>In this front page there are button. Which will help to go other pagers to get information of the tournament.</a:t>
            </a:r>
          </a:p>
          <a:p>
            <a:pPr indent="-228600" defTabSz="914400">
              <a:lnSpc>
                <a:spcPct val="120000"/>
              </a:lnSpc>
              <a:spcBef>
                <a:spcPts val="1000"/>
              </a:spcBef>
              <a:buClr>
                <a:schemeClr val="tx1"/>
              </a:buClr>
              <a:buSzPct val="85000"/>
              <a:buFont typeface="Arial" panose="020B0604020202020204" pitchFamily="34" charset="0"/>
              <a:buChar char="•"/>
            </a:pPr>
            <a:endParaRPr lang="en-US" sz="1400" b="1" dirty="0"/>
          </a:p>
          <a:p>
            <a:pPr indent="-228600" defTabSz="914400">
              <a:lnSpc>
                <a:spcPct val="120000"/>
              </a:lnSpc>
              <a:spcBef>
                <a:spcPts val="1000"/>
              </a:spcBef>
              <a:buClr>
                <a:schemeClr val="tx1"/>
              </a:buClr>
              <a:buSzPct val="85000"/>
              <a:buFont typeface="Arial" panose="020B0604020202020204" pitchFamily="34" charset="0"/>
              <a:buChar char="•"/>
            </a:pPr>
            <a:endParaRPr lang="en-US" sz="1400" dirty="0"/>
          </a:p>
        </p:txBody>
      </p:sp>
      <p:sp>
        <p:nvSpPr>
          <p:cNvPr id="2092" name="Rectangle 2091">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06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9" name="Rectangle 2098">
            <a:extLst>
              <a:ext uri="{FF2B5EF4-FFF2-40B4-BE49-F238E27FC236}">
                <a16:creationId xmlns:a16="http://schemas.microsoft.com/office/drawing/2014/main" id="{78DAC5EB-CB66-4144-944F-FCA082908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01" name="Rectangle 210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F56010-FA97-03B4-BF6A-CEB4AF8733CA}"/>
              </a:ext>
            </a:extLst>
          </p:cNvPr>
          <p:cNvSpPr txBox="1">
            <a:spLocks/>
          </p:cNvSpPr>
          <p:nvPr/>
        </p:nvSpPr>
        <p:spPr>
          <a:xfrm>
            <a:off x="914403" y="4996329"/>
            <a:ext cx="10943420" cy="1035982"/>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lgn="r">
              <a:spcAft>
                <a:spcPts val="600"/>
              </a:spcAft>
            </a:pPr>
            <a:r>
              <a:rPr lang="en-US"/>
              <a:t>Player table</a:t>
            </a:r>
          </a:p>
        </p:txBody>
      </p:sp>
      <p:sp>
        <p:nvSpPr>
          <p:cNvPr id="7" name="TextBox 6">
            <a:extLst>
              <a:ext uri="{FF2B5EF4-FFF2-40B4-BE49-F238E27FC236}">
                <a16:creationId xmlns:a16="http://schemas.microsoft.com/office/drawing/2014/main" id="{059583FA-6C54-0DDF-5189-41F0E6DB3B0F}"/>
              </a:ext>
            </a:extLst>
          </p:cNvPr>
          <p:cNvSpPr txBox="1"/>
          <p:nvPr/>
        </p:nvSpPr>
        <p:spPr>
          <a:xfrm>
            <a:off x="914402" y="457200"/>
            <a:ext cx="2594439" cy="4170642"/>
          </a:xfrm>
          <a:prstGeom prst="rect">
            <a:avLst/>
          </a:prstGeom>
        </p:spPr>
        <p:txBody>
          <a:bodyPr vert="horz" lIns="0" tIns="0" rIns="0" bIns="0" rtlCol="0" anchor="b">
            <a:normAutofit/>
          </a:bodyPr>
          <a:lstStyle/>
          <a:p>
            <a:pPr algn="r" defTabSz="914400">
              <a:lnSpc>
                <a:spcPct val="120000"/>
              </a:lnSpc>
              <a:spcBef>
                <a:spcPts val="1000"/>
              </a:spcBef>
              <a:buClr>
                <a:schemeClr val="tx1"/>
              </a:buClr>
              <a:buSzPct val="85000"/>
            </a:pPr>
            <a:r>
              <a:rPr lang="en-US" sz="1600" b="1" dirty="0"/>
              <a:t>This table will show all the players information. It has search feature where user can search by player name. Below in the pictures we can see Rohit Sharma's information.   </a:t>
            </a:r>
          </a:p>
          <a:p>
            <a:pPr indent="-228600" algn="r" defTabSz="914400">
              <a:lnSpc>
                <a:spcPct val="120000"/>
              </a:lnSpc>
              <a:spcBef>
                <a:spcPts val="1000"/>
              </a:spcBef>
              <a:buClr>
                <a:schemeClr val="tx1"/>
              </a:buClr>
              <a:buSzPct val="85000"/>
              <a:buFont typeface="Arial" panose="020B0604020202020204" pitchFamily="34" charset="0"/>
              <a:buChar char="•"/>
            </a:pPr>
            <a:endParaRPr lang="en-US" sz="1600" b="1" dirty="0"/>
          </a:p>
          <a:p>
            <a:pPr indent="-228600" algn="r" defTabSz="914400">
              <a:lnSpc>
                <a:spcPct val="120000"/>
              </a:lnSpc>
              <a:spcBef>
                <a:spcPts val="1000"/>
              </a:spcBef>
              <a:buClr>
                <a:schemeClr val="tx1"/>
              </a:buClr>
              <a:buSzPct val="85000"/>
              <a:buFont typeface="Arial" panose="020B0604020202020204" pitchFamily="34" charset="0"/>
              <a:buChar char="•"/>
            </a:pPr>
            <a:endParaRPr lang="en-US" sz="1600" b="1" dirty="0"/>
          </a:p>
          <a:p>
            <a:pPr indent="-228600" algn="r" defTabSz="914400">
              <a:lnSpc>
                <a:spcPct val="120000"/>
              </a:lnSpc>
              <a:spcBef>
                <a:spcPts val="1000"/>
              </a:spcBef>
              <a:buClr>
                <a:schemeClr val="tx1"/>
              </a:buClr>
              <a:buSzPct val="85000"/>
              <a:buFont typeface="Arial" panose="020B0604020202020204" pitchFamily="34" charset="0"/>
              <a:buChar char="•"/>
            </a:pPr>
            <a:endParaRPr lang="en-US" sz="1600" dirty="0"/>
          </a:p>
        </p:txBody>
      </p:sp>
      <p:pic>
        <p:nvPicPr>
          <p:cNvPr id="4" name="Picture 3" descr="Graphical user interface, application&#10;&#10;Description automatically generated">
            <a:extLst>
              <a:ext uri="{FF2B5EF4-FFF2-40B4-BE49-F238E27FC236}">
                <a16:creationId xmlns:a16="http://schemas.microsoft.com/office/drawing/2014/main" id="{48C6F8BE-1EC2-6DEB-BCE7-D3FF325F8317}"/>
              </a:ext>
            </a:extLst>
          </p:cNvPr>
          <p:cNvPicPr>
            <a:picLocks noChangeAspect="1"/>
          </p:cNvPicPr>
          <p:nvPr/>
        </p:nvPicPr>
        <p:blipFill rotWithShape="1">
          <a:blip r:embed="rId2">
            <a:extLst>
              <a:ext uri="{28A0092B-C50C-407E-A947-70E740481C1C}">
                <a14:useLocalDpi xmlns:a14="http://schemas.microsoft.com/office/drawing/2010/main" val="0"/>
              </a:ext>
            </a:extLst>
          </a:blip>
          <a:srcRect l="14912" r="2" b="2"/>
          <a:stretch/>
        </p:blipFill>
        <p:spPr>
          <a:xfrm>
            <a:off x="4038600" y="-431"/>
            <a:ext cx="7696201" cy="4590360"/>
          </a:xfrm>
          <a:prstGeom prst="rect">
            <a:avLst/>
          </a:prstGeom>
        </p:spPr>
      </p:pic>
      <p:sp>
        <p:nvSpPr>
          <p:cNvPr id="2103" name="Rectangle 2102">
            <a:extLst>
              <a:ext uri="{FF2B5EF4-FFF2-40B4-BE49-F238E27FC236}">
                <a16:creationId xmlns:a16="http://schemas.microsoft.com/office/drawing/2014/main" id="{86B7A620-47FC-4678-9F07-D291E9CD5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1999" cy="457198"/>
          </a:xfrm>
          <a:prstGeom prst="rect">
            <a:avLst/>
          </a:prstGeom>
          <a:gradFill>
            <a:gsLst>
              <a:gs pos="0">
                <a:schemeClr val="accent6">
                  <a:lumMod val="75000"/>
                  <a:alpha val="61000"/>
                </a:schemeClr>
              </a:gs>
              <a:gs pos="30000">
                <a:schemeClr val="accent5">
                  <a:alpha val="85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5" name="Rectangle 2104">
            <a:extLst>
              <a:ext uri="{FF2B5EF4-FFF2-40B4-BE49-F238E27FC236}">
                <a16:creationId xmlns:a16="http://schemas.microsoft.com/office/drawing/2014/main" id="{D4CE6113-16AE-4250-8027-F864DE5BC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742"/>
            <a:ext cx="8153398" cy="448830"/>
          </a:xfrm>
          <a:prstGeom prst="rect">
            <a:avLst/>
          </a:prstGeom>
          <a:gradFill>
            <a:gsLst>
              <a:gs pos="0">
                <a:schemeClr val="accent5">
                  <a:alpha val="0"/>
                </a:schemeClr>
              </a:gs>
              <a:gs pos="73000">
                <a:schemeClr val="accent2">
                  <a:alpha val="7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14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9" name="Rectangle 211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F56010-FA97-03B4-BF6A-CEB4AF8733CA}"/>
              </a:ext>
            </a:extLst>
          </p:cNvPr>
          <p:cNvSpPr txBox="1">
            <a:spLocks/>
          </p:cNvSpPr>
          <p:nvPr/>
        </p:nvSpPr>
        <p:spPr>
          <a:xfrm>
            <a:off x="1371600" y="457200"/>
            <a:ext cx="4911393" cy="1556724"/>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spcAft>
                <a:spcPts val="600"/>
              </a:spcAft>
            </a:pPr>
            <a:r>
              <a:rPr lang="en-US" dirty="0"/>
              <a:t>teams</a:t>
            </a:r>
          </a:p>
        </p:txBody>
      </p:sp>
      <p:sp>
        <p:nvSpPr>
          <p:cNvPr id="7" name="TextBox 6">
            <a:extLst>
              <a:ext uri="{FF2B5EF4-FFF2-40B4-BE49-F238E27FC236}">
                <a16:creationId xmlns:a16="http://schemas.microsoft.com/office/drawing/2014/main" id="{059583FA-6C54-0DDF-5189-41F0E6DB3B0F}"/>
              </a:ext>
            </a:extLst>
          </p:cNvPr>
          <p:cNvSpPr txBox="1"/>
          <p:nvPr/>
        </p:nvSpPr>
        <p:spPr>
          <a:xfrm>
            <a:off x="1371601" y="2345635"/>
            <a:ext cx="4911392" cy="3583940"/>
          </a:xfrm>
          <a:prstGeom prst="rect">
            <a:avLst/>
          </a:prstGeom>
        </p:spPr>
        <p:txBody>
          <a:bodyPr vert="horz" lIns="0" tIns="0" rIns="0" bIns="0" rtlCol="0" anchor="t">
            <a:normAutofit/>
          </a:bodyPr>
          <a:lstStyle/>
          <a:p>
            <a:pPr marL="0" marR="0" algn="just">
              <a:lnSpc>
                <a:spcPct val="107000"/>
              </a:lnSpc>
              <a:spcBef>
                <a:spcPts val="0"/>
              </a:spcBef>
              <a:spcAft>
                <a:spcPts val="800"/>
              </a:spcAft>
            </a:pPr>
            <a:r>
              <a:rPr lang="en-US" sz="1600" b="1" dirty="0"/>
              <a:t>In this table there are team. There are features that will help a user to know the </a:t>
            </a:r>
            <a:r>
              <a:rPr lang="en-US" sz="1600" b="1" dirty="0" err="1"/>
              <a:t>exect</a:t>
            </a:r>
            <a:r>
              <a:rPr lang="en-US" sz="1600" b="1" dirty="0"/>
              <a:t> information whatever they want.</a:t>
            </a:r>
          </a:p>
          <a:p>
            <a:pPr indent="-228600" defTabSz="914400">
              <a:lnSpc>
                <a:spcPct val="120000"/>
              </a:lnSpc>
              <a:spcBef>
                <a:spcPts val="1000"/>
              </a:spcBef>
              <a:buClr>
                <a:schemeClr val="tx1"/>
              </a:buClr>
              <a:buSzPct val="85000"/>
              <a:buFont typeface="Arial" panose="020B0604020202020204" pitchFamily="34" charset="0"/>
              <a:buChar char="•"/>
            </a:pPr>
            <a:endParaRPr lang="en-US" sz="1600" b="1" dirty="0"/>
          </a:p>
          <a:p>
            <a:pPr indent="-228600" defTabSz="914400">
              <a:lnSpc>
                <a:spcPct val="120000"/>
              </a:lnSpc>
              <a:spcBef>
                <a:spcPts val="1000"/>
              </a:spcBef>
              <a:buClr>
                <a:schemeClr val="tx1"/>
              </a:buClr>
              <a:buSzPct val="85000"/>
              <a:buFont typeface="Arial" panose="020B0604020202020204" pitchFamily="34" charset="0"/>
              <a:buChar char="•"/>
            </a:pPr>
            <a:endParaRPr lang="en-US" sz="1600" b="1" dirty="0"/>
          </a:p>
          <a:p>
            <a:pPr indent="-228600" defTabSz="914400">
              <a:lnSpc>
                <a:spcPct val="120000"/>
              </a:lnSpc>
              <a:spcBef>
                <a:spcPts val="1000"/>
              </a:spcBef>
              <a:buClr>
                <a:schemeClr val="tx1"/>
              </a:buClr>
              <a:buSzPct val="85000"/>
              <a:buFont typeface="Arial" panose="020B0604020202020204" pitchFamily="34" charset="0"/>
              <a:buChar char="•"/>
            </a:pPr>
            <a:endParaRPr lang="en-US" sz="1600" dirty="0"/>
          </a:p>
        </p:txBody>
      </p:sp>
      <p:pic>
        <p:nvPicPr>
          <p:cNvPr id="3" name="Picture 2" descr="A screenshot of a computer&#10;&#10;Description automatically generated with medium confidence">
            <a:extLst>
              <a:ext uri="{FF2B5EF4-FFF2-40B4-BE49-F238E27FC236}">
                <a16:creationId xmlns:a16="http://schemas.microsoft.com/office/drawing/2014/main" id="{2A8743DB-47FA-C986-7ABF-EA0B3FC2C1D2}"/>
              </a:ext>
            </a:extLst>
          </p:cNvPr>
          <p:cNvPicPr>
            <a:picLocks noChangeAspect="1"/>
          </p:cNvPicPr>
          <p:nvPr/>
        </p:nvPicPr>
        <p:blipFill rotWithShape="1">
          <a:blip r:embed="rId2">
            <a:extLst>
              <a:ext uri="{28A0092B-C50C-407E-A947-70E740481C1C}">
                <a14:useLocalDpi xmlns:a14="http://schemas.microsoft.com/office/drawing/2010/main" val="0"/>
              </a:ext>
            </a:extLst>
          </a:blip>
          <a:srcRect l="49501" r="-1" b="-1"/>
          <a:stretch/>
        </p:blipFill>
        <p:spPr>
          <a:xfrm>
            <a:off x="6644639" y="648282"/>
            <a:ext cx="5090161" cy="5090211"/>
          </a:xfrm>
          <a:prstGeom prst="rect">
            <a:avLst/>
          </a:prstGeom>
        </p:spPr>
      </p:pic>
      <p:sp>
        <p:nvSpPr>
          <p:cNvPr id="2121" name="Rectangle 212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Rectangle 212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101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GradientRiseVTI">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22DE340DF11642866F2DA4E4655CA9" ma:contentTypeVersion="5" ma:contentTypeDescription="Create a new document." ma:contentTypeScope="" ma:versionID="44d49d5e411d848f839fe2c7b79e114e">
  <xsd:schema xmlns:xsd="http://www.w3.org/2001/XMLSchema" xmlns:xs="http://www.w3.org/2001/XMLSchema" xmlns:p="http://schemas.microsoft.com/office/2006/metadata/properties" xmlns:ns3="5e05bded-aaf6-4f15-96f1-9649f9361c4f" xmlns:ns4="e6d4098f-eae9-4f5c-bc32-0fb835a1a0c4" targetNamespace="http://schemas.microsoft.com/office/2006/metadata/properties" ma:root="true" ma:fieldsID="e86ea6e1e8cd74debe68f366d4e58943" ns3:_="" ns4:_="">
    <xsd:import namespace="5e05bded-aaf6-4f15-96f1-9649f9361c4f"/>
    <xsd:import namespace="e6d4098f-eae9-4f5c-bc32-0fb835a1a0c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05bded-aaf6-4f15-96f1-9649f9361c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6d4098f-eae9-4f5c-bc32-0fb835a1a0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3F80A6-F09B-4737-A4D6-8BF7002D60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05bded-aaf6-4f15-96f1-9649f9361c4f"/>
    <ds:schemaRef ds:uri="e6d4098f-eae9-4f5c-bc32-0fb835a1a0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CEDBDD-0C98-4FA0-B722-B5D618E35341}">
  <ds:schemaRefs>
    <ds:schemaRef ds:uri="http://schemas.microsoft.com/sharepoint/v3/contenttype/forms"/>
  </ds:schemaRefs>
</ds:datastoreItem>
</file>

<file path=customXml/itemProps3.xml><?xml version="1.0" encoding="utf-8"?>
<ds:datastoreItem xmlns:ds="http://schemas.openxmlformats.org/officeDocument/2006/customXml" ds:itemID="{A28D87C3-9522-4FD5-98B8-06EC53B90B8F}">
  <ds:schemaRefs>
    <ds:schemaRef ds:uri="http://purl.org/dc/dcmitype/"/>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5e05bded-aaf6-4f15-96f1-9649f9361c4f"/>
    <ds:schemaRef ds:uri="http://purl.org/dc/elements/1.1/"/>
    <ds:schemaRef ds:uri="http://schemas.microsoft.com/office/infopath/2007/PartnerControls"/>
    <ds:schemaRef ds:uri="e6d4098f-eae9-4f5c-bc32-0fb835a1a0c4"/>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TM03457444[[fn=Basis]]</Template>
  <TotalTime>691</TotalTime>
  <Words>626</Words>
  <Application>Microsoft Office PowerPoint</Application>
  <PresentationFormat>Widescreen</PresentationFormat>
  <Paragraphs>60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Avenir Next LT Pro</vt:lpstr>
      <vt:lpstr>Wingdings</vt:lpstr>
      <vt:lpstr>GradientRiseVTI</vt:lpstr>
      <vt:lpstr>PowerPoint Presentation</vt:lpstr>
      <vt:lpstr>Project Description</vt:lpstr>
      <vt:lpstr>PowerPoint Presentation</vt:lpstr>
      <vt:lpstr>Er diagram</vt:lpstr>
      <vt:lpstr>Relational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 Rafiun</dc:creator>
  <cp:lastModifiedBy>DM Rafiun</cp:lastModifiedBy>
  <cp:revision>33</cp:revision>
  <dcterms:created xsi:type="dcterms:W3CDTF">2022-09-02T13:53:37Z</dcterms:created>
  <dcterms:modified xsi:type="dcterms:W3CDTF">2022-09-16T06:52:09Z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0x010100D122DE340DF11642866F2DA4E4655CA9</vt:lpwstr>
  </property>
</Properties>
</file>